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p:scale>
          <a:sx n="60" d="100"/>
          <a:sy n="60" d="100"/>
        </p:scale>
        <p:origin x="-1716" y="-52"/>
      </p:cViewPr>
      <p:guideLst>
        <p:guide orient="horz" pos="3168"/>
        <p:guide pos="2448"/>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5"/>
  <c:chart>
    <c:view3D>
      <c:rAngAx val="1"/>
    </c:view3D>
    <c:plotArea>
      <c:layout>
        <c:manualLayout>
          <c:layoutTarget val="inner"/>
          <c:xMode val="edge"/>
          <c:yMode val="edge"/>
          <c:x val="0.29650937934228866"/>
          <c:y val="9.6737204724409553E-2"/>
          <c:w val="0.7003471900571252"/>
          <c:h val="0.73198818897637796"/>
        </c:manualLayout>
      </c:layout>
      <c:bar3DChart>
        <c:barDir val="col"/>
        <c:grouping val="standard"/>
        <c:ser>
          <c:idx val="0"/>
          <c:order val="0"/>
          <c:tx>
            <c:strRef>
              <c:f>Sheet1!$B$1</c:f>
              <c:strCache>
                <c:ptCount val="1"/>
                <c:pt idx="0">
                  <c:v>Donate</c:v>
                </c:pt>
              </c:strCache>
            </c:strRef>
          </c:tx>
          <c:cat>
            <c:strRef>
              <c:f>Sheet1!$A$2:$A$13</c:f>
              <c:strCache>
                <c:ptCount val="12"/>
                <c:pt idx="0">
                  <c:v> January Donation </c:v>
                </c:pt>
                <c:pt idx="1">
                  <c:v>February Donation </c:v>
                </c:pt>
                <c:pt idx="2">
                  <c:v>March Donation</c:v>
                </c:pt>
                <c:pt idx="3">
                  <c:v>April Donation</c:v>
                </c:pt>
                <c:pt idx="4">
                  <c:v>May Donation </c:v>
                </c:pt>
                <c:pt idx="5">
                  <c:v>June Donation </c:v>
                </c:pt>
                <c:pt idx="6">
                  <c:v>July Donation </c:v>
                </c:pt>
                <c:pt idx="7">
                  <c:v>August Donation</c:v>
                </c:pt>
                <c:pt idx="8">
                  <c:v>September Donation</c:v>
                </c:pt>
                <c:pt idx="9">
                  <c:v>October Donation</c:v>
                </c:pt>
                <c:pt idx="10">
                  <c:v>November Donation</c:v>
                </c:pt>
                <c:pt idx="11">
                  <c:v>December Donation</c:v>
                </c:pt>
              </c:strCache>
            </c:strRef>
          </c:cat>
          <c:val>
            <c:numRef>
              <c:f>Sheet1!$B$2:$B$13</c:f>
              <c:numCache>
                <c:formatCode>General</c:formatCode>
                <c:ptCount val="12"/>
                <c:pt idx="0">
                  <c:v>4.3</c:v>
                </c:pt>
                <c:pt idx="1">
                  <c:v>2.5</c:v>
                </c:pt>
                <c:pt idx="2">
                  <c:v>3.5</c:v>
                </c:pt>
                <c:pt idx="3">
                  <c:v>2.5</c:v>
                </c:pt>
                <c:pt idx="4">
                  <c:v>3.5</c:v>
                </c:pt>
                <c:pt idx="5">
                  <c:v>2.5</c:v>
                </c:pt>
                <c:pt idx="6">
                  <c:v>3.5</c:v>
                </c:pt>
                <c:pt idx="7">
                  <c:v>2.5</c:v>
                </c:pt>
              </c:numCache>
            </c:numRef>
          </c:val>
        </c:ser>
        <c:ser>
          <c:idx val="1"/>
          <c:order val="1"/>
          <c:tx>
            <c:strRef>
              <c:f>Sheet1!$C$1</c:f>
              <c:strCache>
                <c:ptCount val="1"/>
                <c:pt idx="0">
                  <c:v>Donate </c:v>
                </c:pt>
              </c:strCache>
            </c:strRef>
          </c:tx>
          <c:cat>
            <c:strRef>
              <c:f>Sheet1!$A$2:$A$13</c:f>
              <c:strCache>
                <c:ptCount val="12"/>
                <c:pt idx="0">
                  <c:v> January Donation </c:v>
                </c:pt>
                <c:pt idx="1">
                  <c:v>February Donation </c:v>
                </c:pt>
                <c:pt idx="2">
                  <c:v>March Donation</c:v>
                </c:pt>
                <c:pt idx="3">
                  <c:v>April Donation</c:v>
                </c:pt>
                <c:pt idx="4">
                  <c:v>May Donation </c:v>
                </c:pt>
                <c:pt idx="5">
                  <c:v>June Donation </c:v>
                </c:pt>
                <c:pt idx="6">
                  <c:v>July Donation </c:v>
                </c:pt>
                <c:pt idx="7">
                  <c:v>August Donation</c:v>
                </c:pt>
                <c:pt idx="8">
                  <c:v>September Donation</c:v>
                </c:pt>
                <c:pt idx="9">
                  <c:v>October Donation</c:v>
                </c:pt>
                <c:pt idx="10">
                  <c:v>November Donation</c:v>
                </c:pt>
                <c:pt idx="11">
                  <c:v>December Donation</c:v>
                </c:pt>
              </c:strCache>
            </c:strRef>
          </c:cat>
          <c:val>
            <c:numRef>
              <c:f>Sheet1!$C$2:$C$13</c:f>
              <c:numCache>
                <c:formatCode>General</c:formatCode>
                <c:ptCount val="12"/>
                <c:pt idx="0">
                  <c:v>2.4</c:v>
                </c:pt>
                <c:pt idx="1">
                  <c:v>4.4000000000000004</c:v>
                </c:pt>
                <c:pt idx="2">
                  <c:v>1.8</c:v>
                </c:pt>
                <c:pt idx="3">
                  <c:v>2.8</c:v>
                </c:pt>
                <c:pt idx="4">
                  <c:v>1.8</c:v>
                </c:pt>
              </c:numCache>
            </c:numRef>
          </c:val>
        </c:ser>
        <c:ser>
          <c:idx val="2"/>
          <c:order val="2"/>
          <c:tx>
            <c:strRef>
              <c:f>Sheet1!$D$1</c:f>
              <c:strCache>
                <c:ptCount val="1"/>
                <c:pt idx="0">
                  <c:v>Donate 2</c:v>
                </c:pt>
              </c:strCache>
            </c:strRef>
          </c:tx>
          <c:cat>
            <c:strRef>
              <c:f>Sheet1!$A$2:$A$13</c:f>
              <c:strCache>
                <c:ptCount val="12"/>
                <c:pt idx="0">
                  <c:v> January Donation </c:v>
                </c:pt>
                <c:pt idx="1">
                  <c:v>February Donation </c:v>
                </c:pt>
                <c:pt idx="2">
                  <c:v>March Donation</c:v>
                </c:pt>
                <c:pt idx="3">
                  <c:v>April Donation</c:v>
                </c:pt>
                <c:pt idx="4">
                  <c:v>May Donation </c:v>
                </c:pt>
                <c:pt idx="5">
                  <c:v>June Donation </c:v>
                </c:pt>
                <c:pt idx="6">
                  <c:v>July Donation </c:v>
                </c:pt>
                <c:pt idx="7">
                  <c:v>August Donation</c:v>
                </c:pt>
                <c:pt idx="8">
                  <c:v>September Donation</c:v>
                </c:pt>
                <c:pt idx="9">
                  <c:v>October Donation</c:v>
                </c:pt>
                <c:pt idx="10">
                  <c:v>November Donation</c:v>
                </c:pt>
                <c:pt idx="11">
                  <c:v>December Donation</c:v>
                </c:pt>
              </c:strCache>
            </c:strRef>
          </c:cat>
          <c:val>
            <c:numRef>
              <c:f>Sheet1!$D$2:$D$13</c:f>
              <c:numCache>
                <c:formatCode>General</c:formatCode>
                <c:ptCount val="12"/>
                <c:pt idx="0">
                  <c:v>2</c:v>
                </c:pt>
                <c:pt idx="1">
                  <c:v>2</c:v>
                </c:pt>
                <c:pt idx="2">
                  <c:v>3</c:v>
                </c:pt>
                <c:pt idx="3">
                  <c:v>5</c:v>
                </c:pt>
                <c:pt idx="4">
                  <c:v>6</c:v>
                </c:pt>
                <c:pt idx="5">
                  <c:v>7</c:v>
                </c:pt>
                <c:pt idx="6">
                  <c:v>8</c:v>
                </c:pt>
                <c:pt idx="7">
                  <c:v>9</c:v>
                </c:pt>
                <c:pt idx="8">
                  <c:v>10</c:v>
                </c:pt>
                <c:pt idx="9">
                  <c:v>11</c:v>
                </c:pt>
                <c:pt idx="10">
                  <c:v>12</c:v>
                </c:pt>
              </c:numCache>
            </c:numRef>
          </c:val>
        </c:ser>
        <c:shape val="box"/>
        <c:axId val="229525376"/>
        <c:axId val="229526912"/>
        <c:axId val="174796288"/>
      </c:bar3DChart>
      <c:catAx>
        <c:axId val="229525376"/>
        <c:scaling>
          <c:orientation val="minMax"/>
        </c:scaling>
        <c:axPos val="b"/>
        <c:tickLblPos val="nextTo"/>
        <c:crossAx val="229526912"/>
        <c:crosses val="autoZero"/>
        <c:auto val="1"/>
        <c:lblAlgn val="ctr"/>
        <c:lblOffset val="100"/>
      </c:catAx>
      <c:valAx>
        <c:axId val="229526912"/>
        <c:scaling>
          <c:orientation val="minMax"/>
        </c:scaling>
        <c:axPos val="l"/>
        <c:majorGridlines/>
        <c:numFmt formatCode="General" sourceLinked="1"/>
        <c:tickLblPos val="nextTo"/>
        <c:crossAx val="229525376"/>
        <c:crosses val="autoZero"/>
        <c:crossBetween val="between"/>
      </c:valAx>
      <c:serAx>
        <c:axId val="174796288"/>
        <c:scaling>
          <c:orientation val="minMax"/>
        </c:scaling>
        <c:delete val="1"/>
        <c:axPos val="b"/>
        <c:tickLblPos val="none"/>
        <c:crossAx val="229526912"/>
        <c:crosses val="autoZero"/>
      </c:serAx>
    </c:plotArea>
    <c:plotVisOnly val="1"/>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style val="1"/>
  <c:chart>
    <c:plotArea>
      <c:layout/>
      <c:lineChart>
        <c:grouping val="standard"/>
        <c:ser>
          <c:idx val="0"/>
          <c:order val="0"/>
          <c:tx>
            <c:strRef>
              <c:f>Sheet1!$B$1</c:f>
              <c:strCache>
                <c:ptCount val="1"/>
                <c:pt idx="0">
                  <c:v>Column1</c:v>
                </c:pt>
              </c:strCache>
            </c:strRef>
          </c:tx>
          <c:cat>
            <c:numRef>
              <c:f>Sheet1!$A$2:$A$5</c:f>
              <c:numCache>
                <c:formatCode>General</c:formatCode>
                <c:ptCount val="4"/>
              </c:numCache>
            </c:numRef>
          </c:cat>
          <c:val>
            <c:numRef>
              <c:f>Sheet1!$B$2:$B$5</c:f>
              <c:numCache>
                <c:formatCode>General</c:formatCode>
                <c:ptCount val="4"/>
                <c:pt idx="0">
                  <c:v>3.3</c:v>
                </c:pt>
                <c:pt idx="1">
                  <c:v>2.5</c:v>
                </c:pt>
                <c:pt idx="2">
                  <c:v>3.5</c:v>
                </c:pt>
                <c:pt idx="3">
                  <c:v>2.5</c:v>
                </c:pt>
              </c:numCache>
            </c:numRef>
          </c:val>
        </c:ser>
        <c:ser>
          <c:idx val="1"/>
          <c:order val="1"/>
          <c:tx>
            <c:strRef>
              <c:f>Sheet1!$C$1</c:f>
              <c:strCache>
                <c:ptCount val="1"/>
                <c:pt idx="0">
                  <c:v>Column2</c:v>
                </c:pt>
              </c:strCache>
            </c:strRef>
          </c:tx>
          <c:cat>
            <c:numRef>
              <c:f>Sheet1!$A$2:$A$5</c:f>
              <c:numCache>
                <c:formatCode>General</c:formatCode>
                <c:ptCount val="4"/>
              </c:numCache>
            </c:num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numRef>
              <c:f>Sheet1!$A$2:$A$5</c:f>
              <c:numCache>
                <c:formatCode>General</c:formatCode>
                <c:ptCount val="4"/>
              </c:numCache>
            </c:numRef>
          </c:cat>
          <c:val>
            <c:numRef>
              <c:f>Sheet1!$D$2:$D$5</c:f>
              <c:numCache>
                <c:formatCode>General</c:formatCode>
                <c:ptCount val="4"/>
                <c:pt idx="0">
                  <c:v>2</c:v>
                </c:pt>
                <c:pt idx="1">
                  <c:v>2</c:v>
                </c:pt>
                <c:pt idx="2">
                  <c:v>3</c:v>
                </c:pt>
                <c:pt idx="3">
                  <c:v>5</c:v>
                </c:pt>
              </c:numCache>
            </c:numRef>
          </c:val>
        </c:ser>
        <c:marker val="1"/>
        <c:axId val="229939840"/>
        <c:axId val="229941632"/>
      </c:lineChart>
      <c:catAx>
        <c:axId val="229939840"/>
        <c:scaling>
          <c:orientation val="minMax"/>
        </c:scaling>
        <c:axPos val="b"/>
        <c:numFmt formatCode="General" sourceLinked="1"/>
        <c:tickLblPos val="nextTo"/>
        <c:crossAx val="229941632"/>
        <c:crosses val="autoZero"/>
        <c:auto val="1"/>
        <c:lblAlgn val="ctr"/>
        <c:lblOffset val="100"/>
      </c:catAx>
      <c:valAx>
        <c:axId val="229941632"/>
        <c:scaling>
          <c:orientation val="minMax"/>
        </c:scaling>
        <c:axPos val="l"/>
        <c:majorGridlines/>
        <c:numFmt formatCode="General" sourceLinked="1"/>
        <c:tickLblPos val="nextTo"/>
        <c:crossAx val="229939840"/>
        <c:crosses val="autoZero"/>
        <c:crossBetween val="between"/>
      </c:valAx>
    </c:plotArea>
    <c:plotVisOnly val="1"/>
  </c:chart>
  <c:txPr>
    <a:bodyPr/>
    <a:lstStyle/>
    <a:p>
      <a:pPr>
        <a:defRPr sz="1800"/>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style val="1"/>
  <c:chart>
    <c:autoTitleDeleted val="1"/>
    <c:plotArea>
      <c:layout/>
      <c:pieChart>
        <c:varyColors val="1"/>
        <c:ser>
          <c:idx val="0"/>
          <c:order val="0"/>
          <c:tx>
            <c:strRef>
              <c:f>Sheet1!$B$1</c:f>
              <c:strCache>
                <c:ptCount val="1"/>
                <c:pt idx="0">
                  <c:v>Column1</c:v>
                </c:pt>
              </c:strCache>
            </c:strRef>
          </c:tx>
          <c:cat>
            <c:numRef>
              <c:f>Sheet1!$A$2:$A$5</c:f>
              <c:numCache>
                <c:formatCode>General</c:formatCode>
                <c:ptCount val="4"/>
              </c:numCache>
            </c:numRef>
          </c:cat>
          <c:val>
            <c:numRef>
              <c:f>Sheet1!$B$2:$B$5</c:f>
              <c:numCache>
                <c:formatCode>General</c:formatCode>
                <c:ptCount val="4"/>
                <c:pt idx="0">
                  <c:v>8.2000000000000011</c:v>
                </c:pt>
                <c:pt idx="1">
                  <c:v>3.2</c:v>
                </c:pt>
                <c:pt idx="2">
                  <c:v>1.4</c:v>
                </c:pt>
                <c:pt idx="3">
                  <c:v>1.2</c:v>
                </c:pt>
              </c:numCache>
            </c:numRef>
          </c:val>
        </c:ser>
        <c:firstSliceAng val="0"/>
      </c:pieChart>
    </c:plotArea>
    <c:plotVisOnly val="1"/>
  </c:chart>
  <c:txPr>
    <a:bodyPr/>
    <a:lstStyle/>
    <a:p>
      <a:pPr>
        <a:defRPr sz="1800"/>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1"/>
  <c:chart>
    <c:autoTitleDeleted val="1"/>
    <c:plotArea>
      <c:layout/>
      <c:pieChart>
        <c:varyColors val="1"/>
        <c:ser>
          <c:idx val="0"/>
          <c:order val="0"/>
          <c:tx>
            <c:strRef>
              <c:f>Sheet1!$B$1</c:f>
              <c:strCache>
                <c:ptCount val="1"/>
                <c:pt idx="0">
                  <c:v>Sales</c:v>
                </c:pt>
              </c:strCache>
            </c:strRef>
          </c:tx>
          <c:cat>
            <c:numRef>
              <c:f>Sheet1!$A$2:$A$5</c:f>
              <c:numCache>
                <c:formatCode>General</c:formatCode>
                <c:ptCount val="4"/>
              </c:numCache>
            </c:numRef>
          </c:cat>
          <c:val>
            <c:numRef>
              <c:f>Sheet1!$B$2:$B$5</c:f>
              <c:numCache>
                <c:formatCode>General</c:formatCode>
                <c:ptCount val="4"/>
                <c:pt idx="0">
                  <c:v>8.2000000000000011</c:v>
                </c:pt>
                <c:pt idx="1">
                  <c:v>3.2</c:v>
                </c:pt>
                <c:pt idx="2">
                  <c:v>1.4</c:v>
                </c:pt>
                <c:pt idx="3">
                  <c:v>1.2</c:v>
                </c:pt>
              </c:numCache>
            </c:numRef>
          </c:val>
        </c:ser>
        <c:firstSliceAng val="0"/>
      </c:pieChart>
    </c:plotArea>
    <c:plotVisOnly val="1"/>
  </c:chart>
  <c:txPr>
    <a:bodyPr/>
    <a:lstStyle/>
    <a:p>
      <a:pPr>
        <a:defRPr sz="1800"/>
      </a:pPr>
      <a:endParaRPr lang="fr-F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style val="17"/>
  <c:chart>
    <c:view3D>
      <c:perspective val="30"/>
    </c:view3D>
    <c:plotArea>
      <c:layout>
        <c:manualLayout>
          <c:layoutTarget val="inner"/>
          <c:xMode val="edge"/>
          <c:yMode val="edge"/>
          <c:x val="0.11852152227132844"/>
          <c:y val="4.6482092713602791E-2"/>
          <c:w val="0.86404625624490472"/>
          <c:h val="0.59795863754903122"/>
        </c:manualLayout>
      </c:layout>
      <c:bar3DChart>
        <c:barDir val="col"/>
        <c:grouping val="standard"/>
        <c:ser>
          <c:idx val="0"/>
          <c:order val="0"/>
          <c:tx>
            <c:strRef>
              <c:f>Sheet1!$B$1</c:f>
              <c:strCache>
                <c:ptCount val="1"/>
                <c:pt idx="0">
                  <c:v>Series 1</c:v>
                </c:pt>
              </c:strCache>
            </c:strRef>
          </c:tx>
          <c:cat>
            <c:strRef>
              <c:f>Sheet1!$A$2:$A$5</c:f>
              <c:strCache>
                <c:ptCount val="4"/>
                <c:pt idx="0">
                  <c:v>Donation</c:v>
                </c:pt>
                <c:pt idx="1">
                  <c:v>Donation</c:v>
                </c:pt>
                <c:pt idx="2">
                  <c:v>Donation</c:v>
                </c:pt>
                <c:pt idx="3">
                  <c:v>Dnation</c:v>
                </c:pt>
              </c:strCache>
            </c:strRef>
          </c:cat>
          <c:val>
            <c:numRef>
              <c:f>Sheet1!$B$2:$B$5</c:f>
              <c:numCache>
                <c:formatCode>General</c:formatCode>
                <c:ptCount val="4"/>
                <c:pt idx="0">
                  <c:v>1.3</c:v>
                </c:pt>
                <c:pt idx="1">
                  <c:v>1.5</c:v>
                </c:pt>
                <c:pt idx="2">
                  <c:v>2.5</c:v>
                </c:pt>
                <c:pt idx="3">
                  <c:v>2.5</c:v>
                </c:pt>
              </c:numCache>
            </c:numRef>
          </c:val>
        </c:ser>
        <c:ser>
          <c:idx val="1"/>
          <c:order val="1"/>
          <c:tx>
            <c:strRef>
              <c:f>Sheet1!$C$1</c:f>
              <c:strCache>
                <c:ptCount val="1"/>
                <c:pt idx="0">
                  <c:v>Series 2</c:v>
                </c:pt>
              </c:strCache>
            </c:strRef>
          </c:tx>
          <c:cat>
            <c:strRef>
              <c:f>Sheet1!$A$2:$A$5</c:f>
              <c:strCache>
                <c:ptCount val="4"/>
                <c:pt idx="0">
                  <c:v>Donation</c:v>
                </c:pt>
                <c:pt idx="1">
                  <c:v>Donation</c:v>
                </c:pt>
                <c:pt idx="2">
                  <c:v>Donation</c:v>
                </c:pt>
                <c:pt idx="3">
                  <c:v>Dnation</c:v>
                </c:pt>
              </c:strCache>
            </c:strRef>
          </c:cat>
          <c:val>
            <c:numRef>
              <c:f>Sheet1!$C$2:$C$5</c:f>
              <c:numCache>
                <c:formatCode>General</c:formatCode>
                <c:ptCount val="4"/>
                <c:pt idx="0">
                  <c:v>2.4</c:v>
                </c:pt>
                <c:pt idx="1">
                  <c:v>1.4</c:v>
                </c:pt>
                <c:pt idx="2">
                  <c:v>1.8</c:v>
                </c:pt>
                <c:pt idx="3">
                  <c:v>2.8</c:v>
                </c:pt>
              </c:numCache>
            </c:numRef>
          </c:val>
        </c:ser>
        <c:ser>
          <c:idx val="2"/>
          <c:order val="2"/>
          <c:tx>
            <c:strRef>
              <c:f>Sheet1!$D$1</c:f>
              <c:strCache>
                <c:ptCount val="1"/>
                <c:pt idx="0">
                  <c:v>Series 3</c:v>
                </c:pt>
              </c:strCache>
            </c:strRef>
          </c:tx>
          <c:cat>
            <c:strRef>
              <c:f>Sheet1!$A$2:$A$5</c:f>
              <c:strCache>
                <c:ptCount val="4"/>
                <c:pt idx="0">
                  <c:v>Donation</c:v>
                </c:pt>
                <c:pt idx="1">
                  <c:v>Donation</c:v>
                </c:pt>
                <c:pt idx="2">
                  <c:v>Donation</c:v>
                </c:pt>
                <c:pt idx="3">
                  <c:v>Dnation</c:v>
                </c:pt>
              </c:strCache>
            </c:strRef>
          </c:cat>
          <c:val>
            <c:numRef>
              <c:f>Sheet1!$D$2:$D$5</c:f>
              <c:numCache>
                <c:formatCode>General</c:formatCode>
                <c:ptCount val="4"/>
                <c:pt idx="0">
                  <c:v>2</c:v>
                </c:pt>
                <c:pt idx="1">
                  <c:v>2</c:v>
                </c:pt>
                <c:pt idx="2">
                  <c:v>3</c:v>
                </c:pt>
                <c:pt idx="3">
                  <c:v>5</c:v>
                </c:pt>
              </c:numCache>
            </c:numRef>
          </c:val>
        </c:ser>
        <c:shape val="box"/>
        <c:axId val="199981312"/>
        <c:axId val="199987200"/>
        <c:axId val="199857920"/>
      </c:bar3DChart>
      <c:catAx>
        <c:axId val="199981312"/>
        <c:scaling>
          <c:orientation val="minMax"/>
        </c:scaling>
        <c:delete val="1"/>
        <c:axPos val="b"/>
        <c:tickLblPos val="none"/>
        <c:crossAx val="199987200"/>
        <c:crosses val="autoZero"/>
        <c:auto val="1"/>
        <c:lblAlgn val="ctr"/>
        <c:lblOffset val="100"/>
      </c:catAx>
      <c:valAx>
        <c:axId val="199987200"/>
        <c:scaling>
          <c:orientation val="minMax"/>
        </c:scaling>
        <c:axPos val="l"/>
        <c:majorGridlines/>
        <c:numFmt formatCode="General" sourceLinked="1"/>
        <c:tickLblPos val="nextTo"/>
        <c:crossAx val="199981312"/>
        <c:crosses val="autoZero"/>
        <c:crossBetween val="between"/>
      </c:valAx>
      <c:serAx>
        <c:axId val="199857920"/>
        <c:scaling>
          <c:orientation val="minMax"/>
        </c:scaling>
        <c:delete val="1"/>
        <c:axPos val="b"/>
        <c:tickLblPos val="none"/>
        <c:crossAx val="199987200"/>
        <c:crosses val="autoZero"/>
      </c:serAx>
    </c:plotArea>
    <c:plotVisOnly val="1"/>
  </c:chart>
  <c:txPr>
    <a:bodyPr/>
    <a:lstStyle/>
    <a:p>
      <a:pPr>
        <a:defRPr sz="1800"/>
      </a:pPr>
      <a:endParaRPr lang="fr-F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style val="1"/>
  <c:chart>
    <c:plotArea>
      <c:layout/>
      <c:lineChart>
        <c:grouping val="stacked"/>
        <c:ser>
          <c:idx val="0"/>
          <c:order val="0"/>
          <c:tx>
            <c:strRef>
              <c:f>Sheet1!$B$1</c:f>
              <c:strCache>
                <c:ptCount val="1"/>
                <c:pt idx="0">
                  <c:v>Column1</c:v>
                </c:pt>
              </c:strCache>
            </c:strRef>
          </c:tx>
          <c:cat>
            <c:numRef>
              <c:f>Sheet1!$A$2:$A$5</c:f>
              <c:numCache>
                <c:formatCode>General</c:formatCode>
                <c:ptCount val="4"/>
              </c:numCache>
            </c:numRef>
          </c:cat>
          <c:val>
            <c:numRef>
              <c:f>Sheet1!$B$2:$B$5</c:f>
              <c:numCache>
                <c:formatCode>General</c:formatCode>
                <c:ptCount val="4"/>
                <c:pt idx="0">
                  <c:v>2.2999999999999998</c:v>
                </c:pt>
                <c:pt idx="1">
                  <c:v>2.5</c:v>
                </c:pt>
                <c:pt idx="2">
                  <c:v>3.5</c:v>
                </c:pt>
                <c:pt idx="3">
                  <c:v>1.5</c:v>
                </c:pt>
              </c:numCache>
            </c:numRef>
          </c:val>
        </c:ser>
        <c:ser>
          <c:idx val="1"/>
          <c:order val="1"/>
          <c:tx>
            <c:strRef>
              <c:f>Sheet1!$C$1</c:f>
              <c:strCache>
                <c:ptCount val="1"/>
                <c:pt idx="0">
                  <c:v>Column2</c:v>
                </c:pt>
              </c:strCache>
            </c:strRef>
          </c:tx>
          <c:cat>
            <c:numRef>
              <c:f>Sheet1!$A$2:$A$5</c:f>
              <c:numCache>
                <c:formatCode>General</c:formatCode>
                <c:ptCount val="4"/>
              </c:numCache>
            </c:num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numRef>
              <c:f>Sheet1!$A$2:$A$5</c:f>
              <c:numCache>
                <c:formatCode>General</c:formatCode>
                <c:ptCount val="4"/>
              </c:numCache>
            </c:numRef>
          </c:cat>
          <c:val>
            <c:numRef>
              <c:f>Sheet1!$D$2:$D$5</c:f>
              <c:numCache>
                <c:formatCode>General</c:formatCode>
                <c:ptCount val="4"/>
                <c:pt idx="0">
                  <c:v>2</c:v>
                </c:pt>
                <c:pt idx="1">
                  <c:v>2</c:v>
                </c:pt>
                <c:pt idx="2">
                  <c:v>3</c:v>
                </c:pt>
                <c:pt idx="3">
                  <c:v>5</c:v>
                </c:pt>
              </c:numCache>
            </c:numRef>
          </c:val>
        </c:ser>
        <c:marker val="1"/>
        <c:axId val="200157056"/>
        <c:axId val="200158592"/>
      </c:lineChart>
      <c:catAx>
        <c:axId val="200157056"/>
        <c:scaling>
          <c:orientation val="minMax"/>
        </c:scaling>
        <c:axPos val="b"/>
        <c:numFmt formatCode="General" sourceLinked="1"/>
        <c:tickLblPos val="nextTo"/>
        <c:crossAx val="200158592"/>
        <c:crosses val="autoZero"/>
        <c:auto val="1"/>
        <c:lblAlgn val="ctr"/>
        <c:lblOffset val="100"/>
      </c:catAx>
      <c:valAx>
        <c:axId val="200158592"/>
        <c:scaling>
          <c:orientation val="minMax"/>
        </c:scaling>
        <c:axPos val="l"/>
        <c:majorGridlines/>
        <c:numFmt formatCode="General" sourceLinked="1"/>
        <c:tickLblPos val="nextTo"/>
        <c:crossAx val="200157056"/>
        <c:crosses val="autoZero"/>
        <c:crossBetween val="between"/>
      </c:valAx>
    </c:plotArea>
    <c:plotVisOnly val="1"/>
  </c:chart>
  <c:txPr>
    <a:bodyPr/>
    <a:lstStyle/>
    <a:p>
      <a:pPr>
        <a:defRPr sz="1800"/>
      </a:pPr>
      <a:endParaRPr lang="fr-F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
        <p:cNvGrpSpPr/>
        <p:nvPr/>
      </p:nvGrpSpPr>
      <p:grpSpPr>
        <a:xfrm>
          <a:off x="0" y="0"/>
          <a:ext cx="0" cy="0"/>
          <a:chOff x="0" y="0"/>
          <a:chExt cx="0" cy="0"/>
        </a:xfrm>
      </p:grpSpPr>
      <p:sp>
        <p:nvSpPr>
          <p:cNvPr id="11" name="Google Shape;11;gf076e78123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 name="Google Shape;12;gf076e7812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Google Shape;19;gfc2729b309_0_1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 name="Google Shape;20;gfc2729b30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g10049ddc463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 name="Google Shape;29;g10049ddc4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f20f5cd685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 name="Google Shape;37;gf20f5cd68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f20f5cd685_0_8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f20f5cd685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0049ddc463_0_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0049ddc46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0049ddc463_0_1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0049ddc46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fbcfb70558_0_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fbcfb7055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0105946c1d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0105946c1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7772400" cy="1005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55516" y="102308"/>
            <a:ext cx="7661366" cy="981522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101090" y="4693920"/>
            <a:ext cx="5440680" cy="234696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4213AF-26F6-41FA-8D85-E2C5388D6E58}" type="datetimeFigureOut">
              <a:rPr lang="en-US" smtClean="0"/>
              <a:pPr/>
              <a:t>9/15/23</a:t>
            </a:fld>
            <a:endParaRPr lang="en-US" dirty="0">
              <a:solidFill>
                <a:srgbClr val="FFFFFF"/>
              </a:solidFill>
            </a:endParaRPr>
          </a:p>
        </p:txBody>
      </p:sp>
      <p:sp>
        <p:nvSpPr>
          <p:cNvPr id="17" name="Footer Placeholder 16"/>
          <p:cNvSpPr>
            <a:spLocks noGrp="1"/>
          </p:cNvSpPr>
          <p:nvPr>
            <p:ph type="ftr" sz="quarter" idx="11"/>
          </p:nvPr>
        </p:nvSpPr>
        <p:spPr/>
        <p:txBody>
          <a:bodyPr/>
          <a:lstStyle/>
          <a:p>
            <a:endParaRPr kumimoji="0" lang="en-US">
              <a:solidFill>
                <a:schemeClr val="accent1">
                  <a:tint val="20000"/>
                </a:schemeClr>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BBC35B-A44B-4119-B8DA-DE9E3DFADA20}" type="slidenum">
              <a:rPr kumimoji="0" lang="en-US" smtClean="0"/>
              <a:pPr/>
              <a:t>‹#›</a:t>
            </a:fld>
            <a:endParaRPr kumimoji="0" lang="en-US" dirty="0">
              <a:solidFill>
                <a:srgbClr val="FFFFFF"/>
              </a:solidFill>
            </a:endParaRPr>
          </a:p>
        </p:txBody>
      </p:sp>
      <p:sp>
        <p:nvSpPr>
          <p:cNvPr id="7" name="Rectangle 6"/>
          <p:cNvSpPr/>
          <p:nvPr/>
        </p:nvSpPr>
        <p:spPr>
          <a:xfrm>
            <a:off x="53492" y="2125645"/>
            <a:ext cx="7668306" cy="22401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53492" y="2048523"/>
            <a:ext cx="7668306" cy="176851"/>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53492" y="4365752"/>
            <a:ext cx="7668306" cy="16211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88620" y="2208698"/>
            <a:ext cx="6995160" cy="2156037"/>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9/15/23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7"/>
            <a:ext cx="1709928" cy="858223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77240" y="402806"/>
            <a:ext cx="4728210" cy="8582237"/>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9/15/23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1_Title only">
    <p:spTree>
      <p:nvGrpSpPr>
        <p:cNvPr id="1" name="Shape 8"/>
        <p:cNvGrpSpPr/>
        <p:nvPr/>
      </p:nvGrpSpPr>
      <p:grpSpPr>
        <a:xfrm>
          <a:off x="0" y="0"/>
          <a:ext cx="0" cy="0"/>
          <a:chOff x="0" y="0"/>
          <a:chExt cx="0" cy="0"/>
        </a:xfrm>
      </p:grpSpPr>
      <p:sp>
        <p:nvSpPr>
          <p:cNvPr id="9" name="Google Shape;9;p2"/>
          <p:cNvSpPr txBox="1">
            <a:spLocks noGrp="1"/>
          </p:cNvSpPr>
          <p:nvPr>
            <p:ph type="sldNum" idx="12"/>
          </p:nvPr>
        </p:nvSpPr>
        <p:spPr>
          <a:xfrm>
            <a:off x="3522539" y="9288905"/>
            <a:ext cx="466500" cy="7695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9/15/23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Content Placeholder 7"/>
          <p:cNvSpPr>
            <a:spLocks noGrp="1"/>
          </p:cNvSpPr>
          <p:nvPr>
            <p:ph sz="quarter" idx="1"/>
          </p:nvPr>
        </p:nvSpPr>
        <p:spPr>
          <a:xfrm>
            <a:off x="777240" y="2123440"/>
            <a:ext cx="6606540" cy="670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7772400" cy="1005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55516" y="102308"/>
            <a:ext cx="7661366" cy="981522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13966" y="1397001"/>
            <a:ext cx="6606540" cy="199771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13966" y="3736976"/>
            <a:ext cx="6606540" cy="1962784"/>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9/15/23</a:t>
            </a:fld>
            <a:endParaRPr lang="en-US"/>
          </a:p>
        </p:txBody>
      </p:sp>
      <p:sp>
        <p:nvSpPr>
          <p:cNvPr id="5" name="Footer Placeholder 4"/>
          <p:cNvSpPr>
            <a:spLocks noGrp="1"/>
          </p:cNvSpPr>
          <p:nvPr>
            <p:ph type="ftr" sz="quarter" idx="11"/>
          </p:nvPr>
        </p:nvSpPr>
        <p:spPr>
          <a:xfrm>
            <a:off x="680085" y="9052560"/>
            <a:ext cx="3400425" cy="670560"/>
          </a:xfrm>
        </p:spPr>
        <p:txBody>
          <a:bodyPr/>
          <a:lstStyle/>
          <a:p>
            <a:endParaRPr kumimoji="0" lang="en-US"/>
          </a:p>
        </p:txBody>
      </p:sp>
      <p:sp>
        <p:nvSpPr>
          <p:cNvPr id="7" name="Rectangle 6"/>
          <p:cNvSpPr/>
          <p:nvPr/>
        </p:nvSpPr>
        <p:spPr>
          <a:xfrm flipV="1">
            <a:off x="59001" y="3486017"/>
            <a:ext cx="7661488" cy="1341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8774" y="3434164"/>
            <a:ext cx="7661714" cy="6705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8060" y="3621024"/>
            <a:ext cx="7662428" cy="6705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24358" y="9106205"/>
            <a:ext cx="388620" cy="670560"/>
          </a:xfrm>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9/15/23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9" name="Content Placeholder 8"/>
          <p:cNvSpPr>
            <a:spLocks noGrp="1"/>
          </p:cNvSpPr>
          <p:nvPr>
            <p:ph sz="quarter" idx="1"/>
          </p:nvPr>
        </p:nvSpPr>
        <p:spPr>
          <a:xfrm>
            <a:off x="777240" y="2123440"/>
            <a:ext cx="3186684" cy="670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193858" y="2123440"/>
            <a:ext cx="3186684" cy="6705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0" y="400473"/>
            <a:ext cx="6606540" cy="16764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77240" y="2123440"/>
            <a:ext cx="3173730" cy="11176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210050" y="2123440"/>
            <a:ext cx="3173730" cy="11176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4213AF-26F6-41FA-8D85-E2C5388D6E58}" type="datetimeFigureOut">
              <a:rPr lang="en-US" smtClean="0"/>
              <a:pPr/>
              <a:t>9/15/23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11" name="Content Placeholder 10"/>
          <p:cNvSpPr>
            <a:spLocks noGrp="1"/>
          </p:cNvSpPr>
          <p:nvPr>
            <p:ph sz="half" idx="2"/>
          </p:nvPr>
        </p:nvSpPr>
        <p:spPr>
          <a:xfrm>
            <a:off x="777240" y="3296920"/>
            <a:ext cx="3173730" cy="569976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210050" y="3296920"/>
            <a:ext cx="3173730" cy="569976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4213AF-26F6-41FA-8D85-E2C5388D6E58}" type="datetimeFigureOut">
              <a:rPr lang="en-US" smtClean="0"/>
              <a:pPr/>
              <a:t>9/15/23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9/15/23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7772400" cy="100584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54407" y="102308"/>
            <a:ext cx="7661366" cy="981699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77240" y="400473"/>
            <a:ext cx="6606540" cy="16764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77240" y="2346960"/>
            <a:ext cx="1619250" cy="659384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9/15/23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11" name="Content Placeholder 10"/>
          <p:cNvSpPr>
            <a:spLocks noGrp="1"/>
          </p:cNvSpPr>
          <p:nvPr>
            <p:ph sz="quarter" idx="1"/>
          </p:nvPr>
        </p:nvSpPr>
        <p:spPr>
          <a:xfrm>
            <a:off x="2526030" y="2346960"/>
            <a:ext cx="4857750" cy="659384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0" y="7187474"/>
            <a:ext cx="6217920" cy="766022"/>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777240" y="7987210"/>
            <a:ext cx="6217920" cy="100584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pPr/>
              <a:t>9/15/23</a:t>
            </a:fld>
            <a:endParaRPr lang="en-US">
              <a:solidFill>
                <a:schemeClr val="tx1"/>
              </a:solidFill>
            </a:endParaRPr>
          </a:p>
        </p:txBody>
      </p:sp>
      <p:sp>
        <p:nvSpPr>
          <p:cNvPr id="6" name="Footer Placeholder 5"/>
          <p:cNvSpPr>
            <a:spLocks noGrp="1"/>
          </p:cNvSpPr>
          <p:nvPr>
            <p:ph type="ftr" sz="quarter" idx="11"/>
          </p:nvPr>
        </p:nvSpPr>
        <p:spPr>
          <a:xfrm>
            <a:off x="777240" y="9052560"/>
            <a:ext cx="3303270" cy="670560"/>
          </a:xfrm>
        </p:spPr>
        <p:txBody>
          <a:bodyPr/>
          <a:lstStyle/>
          <a:p>
            <a:endParaRPr kumimoji="0" lang="en-US">
              <a:solidFill>
                <a:schemeClr val="tx1"/>
              </a:solidFill>
            </a:endParaRPr>
          </a:p>
        </p:txBody>
      </p:sp>
      <p:sp>
        <p:nvSpPr>
          <p:cNvPr id="7" name="Slide Number Placeholder 6"/>
          <p:cNvSpPr>
            <a:spLocks noGrp="1"/>
          </p:cNvSpPr>
          <p:nvPr>
            <p:ph type="sldNum" sz="quarter" idx="12"/>
          </p:nvPr>
        </p:nvSpPr>
        <p:spPr>
          <a:xfrm>
            <a:off x="124358" y="9106205"/>
            <a:ext cx="388620" cy="670560"/>
          </a:xfrm>
        </p:spPr>
        <p:txBody>
          <a:bodyPr/>
          <a:lstStyle/>
          <a:p>
            <a:fld id="{D5BBC35B-A44B-4119-B8DA-DE9E3DFADA20}" type="slidenum">
              <a:rPr kumimoji="0" lang="en-US" smtClean="0"/>
              <a:pPr/>
              <a:t>‹#›</a:t>
            </a:fld>
            <a:endParaRPr kumimoji="0" lang="en-US">
              <a:solidFill>
                <a:schemeClr val="tx1"/>
              </a:solidFill>
            </a:endParaRPr>
          </a:p>
        </p:txBody>
      </p:sp>
      <p:sp>
        <p:nvSpPr>
          <p:cNvPr id="11" name="Rectangle 10"/>
          <p:cNvSpPr/>
          <p:nvPr/>
        </p:nvSpPr>
        <p:spPr>
          <a:xfrm flipV="1">
            <a:off x="58061" y="6869214"/>
            <a:ext cx="7655814" cy="1341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8232" y="6820696"/>
            <a:ext cx="7655643" cy="6705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8234" y="7000729"/>
            <a:ext cx="7655641" cy="71584"/>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8062" y="97791"/>
            <a:ext cx="7651592" cy="671957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7772400" cy="100584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54407" y="102308"/>
            <a:ext cx="7661366" cy="981699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777240" y="402802"/>
            <a:ext cx="6606540" cy="16764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777240" y="2123440"/>
            <a:ext cx="6606540" cy="6705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5246370" y="9080500"/>
            <a:ext cx="2105025" cy="698500"/>
          </a:xfrm>
          <a:prstGeom prst="rect">
            <a:avLst/>
          </a:prstGeom>
        </p:spPr>
        <p:txBody>
          <a:bodyPr anchor="ctr" anchorCtr="0"/>
          <a:lstStyle>
            <a:lvl1pPr algn="r" eaLnBrk="1" latinLnBrk="0" hangingPunct="1">
              <a:defRPr kumimoji="0" sz="1400">
                <a:solidFill>
                  <a:schemeClr val="tx2"/>
                </a:solidFill>
              </a:defRPr>
            </a:lvl1pPr>
          </a:lstStyle>
          <a:p>
            <a:fld id="{544213AF-26F6-41FA-8D85-E2C5388D6E58}" type="datetimeFigureOut">
              <a:rPr lang="en-US" smtClean="0"/>
              <a:pPr/>
              <a:t>9/15/23</a:t>
            </a:fld>
            <a:endParaRPr lang="en-US" sz="1000" dirty="0">
              <a:solidFill>
                <a:schemeClr val="tx1"/>
              </a:solidFill>
            </a:endParaRPr>
          </a:p>
        </p:txBody>
      </p:sp>
      <p:sp>
        <p:nvSpPr>
          <p:cNvPr id="3" name="Footer Placeholder 2"/>
          <p:cNvSpPr>
            <a:spLocks noGrp="1"/>
          </p:cNvSpPr>
          <p:nvPr>
            <p:ph type="ftr" sz="quarter" idx="3"/>
          </p:nvPr>
        </p:nvSpPr>
        <p:spPr>
          <a:xfrm>
            <a:off x="777240" y="9052560"/>
            <a:ext cx="3368040" cy="670560"/>
          </a:xfrm>
          <a:prstGeom prst="rect">
            <a:avLst/>
          </a:prstGeom>
        </p:spPr>
        <p:txBody>
          <a:bodyPr anchor="ctr" anchorCtr="0"/>
          <a:lstStyle>
            <a:lvl1pPr eaLnBrk="1" latinLnBrk="0" hangingPunct="1">
              <a:defRPr kumimoji="0" sz="1400">
                <a:solidFill>
                  <a:schemeClr val="tx2"/>
                </a:solidFill>
              </a:defRPr>
            </a:lvl1pPr>
          </a:lstStyle>
          <a:p>
            <a:pPr algn="r" eaLnBrk="1" latinLnBrk="0" hangingPunct="1"/>
            <a:endParaRPr kumimoji="0" lang="en-US" sz="1000" dirty="0">
              <a:solidFill>
                <a:schemeClr val="tx1"/>
              </a:solidFill>
            </a:endParaRPr>
          </a:p>
        </p:txBody>
      </p:sp>
      <p:sp>
        <p:nvSpPr>
          <p:cNvPr id="23" name="Slide Number Placeholder 22"/>
          <p:cNvSpPr>
            <a:spLocks noGrp="1"/>
          </p:cNvSpPr>
          <p:nvPr>
            <p:ph type="sldNum" sz="quarter" idx="4"/>
          </p:nvPr>
        </p:nvSpPr>
        <p:spPr>
          <a:xfrm>
            <a:off x="124358" y="9108440"/>
            <a:ext cx="388620" cy="67056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3"/>
        <p:cNvGrpSpPr/>
        <p:nvPr/>
      </p:nvGrpSpPr>
      <p:grpSpPr>
        <a:xfrm>
          <a:off x="0" y="0"/>
          <a:ext cx="0" cy="0"/>
          <a:chOff x="0" y="0"/>
          <a:chExt cx="0" cy="0"/>
        </a:xfrm>
      </p:grpSpPr>
      <p:sp>
        <p:nvSpPr>
          <p:cNvPr id="6" name="Rectangle 5"/>
          <p:cNvSpPr/>
          <p:nvPr/>
        </p:nvSpPr>
        <p:spPr>
          <a:xfrm>
            <a:off x="1497496" y="3631096"/>
            <a:ext cx="4572000"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fr-FR" sz="5400"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FINANCIAL STATEMENTS</a:t>
            </a:r>
            <a:endParaRPr lang="fr-FR" sz="5400" dirty="0">
              <a:ln w="18415" cmpd="sng">
                <a:solidFill>
                  <a:schemeClr val="tx1"/>
                </a:solidFill>
                <a:prstDash val="solid"/>
              </a:ln>
              <a:solidFill>
                <a:srgbClr val="FFFFFF"/>
              </a:solidFill>
              <a:effectLst>
                <a:outerShdw blurRad="63500" dir="3600000" algn="tl" rotWithShape="0">
                  <a:srgbClr val="000000">
                    <a:alpha val="70000"/>
                  </a:srgbClr>
                </a:outerShdw>
              </a:effectLst>
            </a:endParaRPr>
          </a:p>
        </p:txBody>
      </p:sp>
      <p:pic>
        <p:nvPicPr>
          <p:cNvPr id="8" name="Picture 7" descr="Mission Light of Life Logo.png"/>
          <p:cNvPicPr>
            <a:picLocks noChangeAspect="1"/>
          </p:cNvPicPr>
          <p:nvPr/>
        </p:nvPicPr>
        <p:blipFill>
          <a:blip r:embed="rId3" cstate="print"/>
          <a:stretch>
            <a:fillRect/>
          </a:stretch>
        </p:blipFill>
        <p:spPr>
          <a:xfrm>
            <a:off x="2402108" y="6301560"/>
            <a:ext cx="2438095" cy="24380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sp>
        <p:nvSpPr>
          <p:cNvPr id="23" name="Google Shape;23;p4"/>
          <p:cNvSpPr txBox="1"/>
          <p:nvPr/>
        </p:nvSpPr>
        <p:spPr>
          <a:xfrm>
            <a:off x="530624" y="6746544"/>
            <a:ext cx="1857300" cy="207900"/>
          </a:xfrm>
          <a:prstGeom prst="rect">
            <a:avLst/>
          </a:prstGeom>
          <a:noFill/>
          <a:ln>
            <a:noFill/>
          </a:ln>
        </p:spPr>
        <p:txBody>
          <a:bodyPr spcFirstLastPara="1" wrap="square" lIns="0" tIns="0" rIns="0" bIns="0" anchor="t" anchorCtr="0">
            <a:spAutoFit/>
          </a:bodyPr>
          <a:lstStyle/>
          <a:p>
            <a:pPr marL="0" lvl="0" indent="0" algn="l" rtl="0">
              <a:lnSpc>
                <a:spcPct val="130000"/>
              </a:lnSpc>
              <a:spcBef>
                <a:spcPts val="2000"/>
              </a:spcBef>
              <a:spcAft>
                <a:spcPts val="0"/>
              </a:spcAft>
              <a:buNone/>
            </a:pPr>
            <a:endParaRPr sz="1350"/>
          </a:p>
        </p:txBody>
      </p:sp>
      <p:sp>
        <p:nvSpPr>
          <p:cNvPr id="25" name="Google Shape;25;p4"/>
          <p:cNvSpPr txBox="1"/>
          <p:nvPr/>
        </p:nvSpPr>
        <p:spPr>
          <a:xfrm>
            <a:off x="223300" y="6990923"/>
            <a:ext cx="6711000" cy="486543"/>
          </a:xfrm>
          <a:prstGeom prst="rect">
            <a:avLst/>
          </a:prstGeom>
          <a:noFill/>
          <a:ln>
            <a:noFill/>
          </a:ln>
        </p:spPr>
        <p:txBody>
          <a:bodyPr spcFirstLastPara="1" wrap="square" lIns="0" tIns="0" rIns="0" bIns="0" anchor="t" anchorCtr="0">
            <a:spAutoFit/>
          </a:bodyPr>
          <a:lstStyle/>
          <a:p>
            <a:pPr marL="0" lvl="0" indent="0" algn="l" rtl="0">
              <a:lnSpc>
                <a:spcPct val="130000"/>
              </a:lnSpc>
              <a:spcBef>
                <a:spcPts val="2000"/>
              </a:spcBef>
              <a:spcAft>
                <a:spcPts val="0"/>
              </a:spcAft>
              <a:buNone/>
            </a:pPr>
            <a:r>
              <a:rPr lang="en" sz="1150" dirty="0" smtClean="0"/>
              <a:t>.</a:t>
            </a:r>
            <a:endParaRPr sz="1150" dirty="0"/>
          </a:p>
        </p:txBody>
      </p:sp>
      <p:sp>
        <p:nvSpPr>
          <p:cNvPr id="7" name="Rectangle 6"/>
          <p:cNvSpPr/>
          <p:nvPr/>
        </p:nvSpPr>
        <p:spPr>
          <a:xfrm>
            <a:off x="583096" y="1099929"/>
            <a:ext cx="6414052" cy="4093428"/>
          </a:xfrm>
          <a:prstGeom prst="rect">
            <a:avLst/>
          </a:prstGeom>
        </p:spPr>
        <p:txBody>
          <a:bodyPr wrap="square">
            <a:spAutoFit/>
          </a:bodyPr>
          <a:lstStyle/>
          <a:p>
            <a:r>
              <a:rPr lang="en-US" sz="2000" dirty="0" smtClean="0"/>
              <a:t>Mission Light of Life </a:t>
            </a:r>
          </a:p>
          <a:p>
            <a:r>
              <a:rPr lang="en-US" sz="2000" dirty="0" smtClean="0"/>
              <a:t>A ministry under Mission Light Church of Life </a:t>
            </a:r>
          </a:p>
          <a:p>
            <a:r>
              <a:rPr lang="en-US" sz="2000" dirty="0" smtClean="0"/>
              <a:t>of the Apostolic/Pentecostal Faith</a:t>
            </a:r>
          </a:p>
          <a:p>
            <a:r>
              <a:rPr lang="en-US" sz="2000" dirty="0" smtClean="0"/>
              <a:t>A Faith based Mission</a:t>
            </a:r>
          </a:p>
          <a:p>
            <a:r>
              <a:rPr lang="en-US" sz="2000" dirty="0" smtClean="0"/>
              <a:t>Haiti &amp; California </a:t>
            </a:r>
          </a:p>
          <a:p>
            <a:r>
              <a:rPr lang="en-US" sz="2000" dirty="0" smtClean="0"/>
              <a:t>Our Nonprofit Organization (501) C3 Registered Charity: EIN 87-4283634 </a:t>
            </a:r>
          </a:p>
          <a:p>
            <a:r>
              <a:rPr lang="en-US" sz="2000" dirty="0" smtClean="0"/>
              <a:t>Financial Statement</a:t>
            </a:r>
          </a:p>
          <a:p>
            <a:r>
              <a:rPr lang="en-US" sz="2000" dirty="0" smtClean="0"/>
              <a:t>For the year of 2022</a:t>
            </a:r>
          </a:p>
          <a:p>
            <a:r>
              <a:rPr lang="en-US" sz="2000" dirty="0" smtClean="0"/>
              <a:t>From January 1, 2022 to December 31, 2022</a:t>
            </a:r>
          </a:p>
          <a:p>
            <a:r>
              <a:rPr lang="en-US" sz="2000" dirty="0" smtClean="0"/>
              <a:t>The Board of Directors of Mission Light of Life have approved the accompanying financial statements of Mission of Light of Life.</a:t>
            </a:r>
            <a:endParaRPr lang="en-US" sz="2000" dirty="0"/>
          </a:p>
        </p:txBody>
      </p:sp>
      <p:sp>
        <p:nvSpPr>
          <p:cNvPr id="8" name="Rectangle 7"/>
          <p:cNvSpPr/>
          <p:nvPr/>
        </p:nvSpPr>
        <p:spPr>
          <a:xfrm>
            <a:off x="165652" y="5847068"/>
            <a:ext cx="7381461" cy="2862322"/>
          </a:xfrm>
          <a:prstGeom prst="rect">
            <a:avLst/>
          </a:prstGeom>
        </p:spPr>
        <p:txBody>
          <a:bodyPr wrap="square">
            <a:spAutoFit/>
          </a:bodyPr>
          <a:lstStyle/>
          <a:p>
            <a:r>
              <a:rPr lang="en-US" sz="2000" dirty="0" smtClean="0"/>
              <a:t>Included are statements of activities, functional expenses, donations and cash flows for the year of 2022. </a:t>
            </a:r>
          </a:p>
          <a:p>
            <a:r>
              <a:rPr lang="en-US" sz="2000" dirty="0" smtClean="0"/>
              <a:t>The Treasurer/Vice President Mrs. Elizabeth Anne Estiverne is responsible for the preparation and fair presentation of these financial statements in accordance with accounting principles. This includes the design, implementation, and maintenance of internal control relevant to the preparation and fair presentation of financial statements that are free from material misstatement and in full accordance Trust.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graphicFrame>
        <p:nvGraphicFramePr>
          <p:cNvPr id="6" name="Chart 5"/>
          <p:cNvGraphicFramePr/>
          <p:nvPr/>
        </p:nvGraphicFramePr>
        <p:xfrm>
          <a:off x="357808" y="848139"/>
          <a:ext cx="6692347" cy="405516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31302" y="4823240"/>
            <a:ext cx="5539409" cy="2677656"/>
          </a:xfrm>
          <a:prstGeom prst="rect">
            <a:avLst/>
          </a:prstGeom>
        </p:spPr>
        <p:txBody>
          <a:bodyPr wrap="square">
            <a:spAutoFit/>
          </a:bodyPr>
          <a:lstStyle/>
          <a:p>
            <a:r>
              <a:rPr lang="en-US" b="1" dirty="0" smtClean="0"/>
              <a:t>Our Mission is to follow Jesus Christ. To bring change to people’s lives and make an impact in the life of the children and people we help. To bring The Gospel of the Lord and to help those in need while showing the love of God to people and children with different avenues of assistance</a:t>
            </a:r>
            <a:endParaRPr lang="en-US" dirty="0" smtClean="0"/>
          </a:p>
          <a:p>
            <a:r>
              <a:rPr lang="en-US" dirty="0" smtClean="0"/>
              <a:t>Program</a:t>
            </a:r>
          </a:p>
          <a:p>
            <a:r>
              <a:rPr lang="en-US" b="1" dirty="0" smtClean="0"/>
              <a:t>Food, clean drinking water and an education for children, women and men in need. Preaching and uplifting through the power of the Holy Spirit.  </a:t>
            </a:r>
            <a:endParaRPr lang="en-US" dirty="0" smtClean="0"/>
          </a:p>
          <a:p>
            <a:r>
              <a:rPr lang="en-US" dirty="0" smtClean="0"/>
              <a:t>Vision</a:t>
            </a:r>
          </a:p>
          <a:p>
            <a:r>
              <a:rPr lang="en-US" b="1" dirty="0" smtClean="0"/>
              <a:t>Mission Light of Life transforms lives by focusing on Nutrition, Education, medical care, and Church advancement</a:t>
            </a:r>
            <a:endParaRPr lang="en-US" dirty="0"/>
          </a:p>
        </p:txBody>
      </p:sp>
      <p:sp>
        <p:nvSpPr>
          <p:cNvPr id="9" name="Rectangle 8"/>
          <p:cNvSpPr/>
          <p:nvPr/>
        </p:nvSpPr>
        <p:spPr>
          <a:xfrm>
            <a:off x="790161" y="261851"/>
            <a:ext cx="3886200" cy="523220"/>
          </a:xfrm>
          <a:prstGeom prst="rect">
            <a:avLst/>
          </a:prstGeom>
        </p:spPr>
        <p:txBody>
          <a:bodyPr>
            <a:spAutoFit/>
          </a:bodyPr>
          <a:lstStyle/>
          <a:p>
            <a:r>
              <a:rPr lang="en-US" dirty="0" smtClean="0"/>
              <a:t>Mission Light of Life STATEMENT OF ACTIVITIES FOR THE FISCAL YEAR 2022</a:t>
            </a:r>
            <a:endParaRPr lang="en-US" dirty="0"/>
          </a:p>
        </p:txBody>
      </p:sp>
      <p:sp>
        <p:nvSpPr>
          <p:cNvPr id="10" name="Rectangle 9"/>
          <p:cNvSpPr/>
          <p:nvPr/>
        </p:nvSpPr>
        <p:spPr>
          <a:xfrm>
            <a:off x="397566" y="7616425"/>
            <a:ext cx="6122504" cy="2246769"/>
          </a:xfrm>
          <a:prstGeom prst="rect">
            <a:avLst/>
          </a:prstGeom>
        </p:spPr>
        <p:txBody>
          <a:bodyPr wrap="square">
            <a:spAutoFit/>
          </a:bodyPr>
          <a:lstStyle/>
          <a:p>
            <a:r>
              <a:rPr lang="en-US" b="1" dirty="0" smtClean="0"/>
              <a:t>Mission Light of Life</a:t>
            </a:r>
          </a:p>
          <a:p>
            <a:r>
              <a:rPr lang="en-US" b="1" dirty="0" smtClean="0"/>
              <a:t>FISCAL STATEMENT OF ACTIVITIES FOR THE FISCAL YEAR 2022</a:t>
            </a:r>
          </a:p>
          <a:p>
            <a:r>
              <a:rPr lang="en-US" b="1" dirty="0" smtClean="0"/>
              <a:t>From January 1st 2022 to Dec 31, 2022</a:t>
            </a:r>
          </a:p>
          <a:p>
            <a:r>
              <a:rPr lang="en-US" b="1" dirty="0" smtClean="0"/>
              <a:t>Revenue</a:t>
            </a:r>
          </a:p>
          <a:p>
            <a:r>
              <a:rPr lang="en-US" b="1" dirty="0" smtClean="0"/>
              <a:t>Cash Donations $ 2,055</a:t>
            </a:r>
          </a:p>
          <a:p>
            <a:r>
              <a:rPr lang="en-US" b="1" dirty="0" smtClean="0"/>
              <a:t>Cash app Donation from 8 Donors : $1,459</a:t>
            </a:r>
          </a:p>
          <a:p>
            <a:r>
              <a:rPr lang="en-US" b="1" dirty="0" smtClean="0"/>
              <a:t>Bank Donation from 17 Donors: $ 16,415</a:t>
            </a:r>
          </a:p>
          <a:p>
            <a:r>
              <a:rPr lang="en-US" b="1" dirty="0" smtClean="0"/>
              <a:t>PayPal donations acquired from donors: $ 1500</a:t>
            </a:r>
          </a:p>
          <a:p>
            <a:r>
              <a:rPr lang="en-US" b="1" dirty="0" smtClean="0"/>
              <a:t>Check Donation : $1000</a:t>
            </a:r>
          </a:p>
          <a:p>
            <a:r>
              <a:rPr lang="en-US" b="1" dirty="0" smtClean="0"/>
              <a:t>Fundraising acquired from </a:t>
            </a:r>
            <a:r>
              <a:rPr lang="en-US" b="1" dirty="0" err="1" smtClean="0"/>
              <a:t>Facebook</a:t>
            </a:r>
            <a:r>
              <a:rPr lang="en-US" b="1" dirty="0" smtClean="0"/>
              <a:t> donors: $180</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pic>
        <p:nvPicPr>
          <p:cNvPr id="39" name="Google Shape;39;p6"/>
          <p:cNvPicPr preferRelativeResize="0"/>
          <p:nvPr/>
        </p:nvPicPr>
        <p:blipFill>
          <a:blip r:embed="rId3" cstate="print">
            <a:alphaModFix/>
          </a:blip>
          <a:stretch>
            <a:fillRect/>
          </a:stretch>
        </p:blipFill>
        <p:spPr>
          <a:xfrm>
            <a:off x="0" y="0"/>
            <a:ext cx="7772400" cy="10058396"/>
          </a:xfrm>
          <a:prstGeom prst="rect">
            <a:avLst/>
          </a:prstGeom>
          <a:noFill/>
          <a:ln>
            <a:noFill/>
          </a:ln>
        </p:spPr>
      </p:pic>
      <p:sp>
        <p:nvSpPr>
          <p:cNvPr id="46" name="Google Shape;46;p6"/>
          <p:cNvSpPr txBox="1"/>
          <p:nvPr/>
        </p:nvSpPr>
        <p:spPr>
          <a:xfrm>
            <a:off x="214312" y="298801"/>
            <a:ext cx="3867358" cy="265009"/>
          </a:xfrm>
          <a:prstGeom prst="rect">
            <a:avLst/>
          </a:prstGeom>
          <a:noFill/>
          <a:ln>
            <a:noFill/>
          </a:ln>
        </p:spPr>
        <p:txBody>
          <a:bodyPr spcFirstLastPara="1" wrap="square" lIns="0" tIns="0" rIns="0" bIns="0" anchor="t" anchorCtr="0">
            <a:spAutoFit/>
          </a:bodyPr>
          <a:lstStyle/>
          <a:p>
            <a:pPr marL="0" lvl="0" indent="0" algn="l" rtl="0">
              <a:lnSpc>
                <a:spcPct val="82000"/>
              </a:lnSpc>
              <a:spcBef>
                <a:spcPts val="0"/>
              </a:spcBef>
              <a:spcAft>
                <a:spcPts val="0"/>
              </a:spcAft>
              <a:buNone/>
            </a:pPr>
            <a:r>
              <a:rPr lang="en-US" sz="2100" dirty="0" smtClean="0"/>
              <a:t>Mission Light Of Life </a:t>
            </a:r>
            <a:endParaRPr sz="2100" dirty="0"/>
          </a:p>
        </p:txBody>
      </p:sp>
      <p:sp>
        <p:nvSpPr>
          <p:cNvPr id="10" name="Rectangle 9"/>
          <p:cNvSpPr/>
          <p:nvPr/>
        </p:nvSpPr>
        <p:spPr>
          <a:xfrm>
            <a:off x="440635" y="4886477"/>
            <a:ext cx="3886200" cy="2554545"/>
          </a:xfrm>
          <a:prstGeom prst="rect">
            <a:avLst/>
          </a:prstGeom>
        </p:spPr>
        <p:txBody>
          <a:bodyPr>
            <a:spAutoFit/>
          </a:bodyPr>
          <a:lstStyle/>
          <a:p>
            <a:r>
              <a:rPr lang="en-US" sz="2000" b="1" dirty="0" smtClean="0"/>
              <a:t>Conferences, Conventions, and Meetings </a:t>
            </a:r>
          </a:p>
          <a:p>
            <a:r>
              <a:rPr lang="en-US" sz="2000" b="1" dirty="0" smtClean="0"/>
              <a:t>Construction Costs $1,500</a:t>
            </a:r>
          </a:p>
          <a:p>
            <a:r>
              <a:rPr lang="en-US" sz="2000" b="1" dirty="0" smtClean="0"/>
              <a:t>Equipment Rental 0</a:t>
            </a:r>
          </a:p>
          <a:p>
            <a:r>
              <a:rPr lang="en-US" sz="2000" b="1" dirty="0" smtClean="0"/>
              <a:t>Finance Charge 0</a:t>
            </a:r>
          </a:p>
          <a:p>
            <a:r>
              <a:rPr lang="en-US" sz="2000" b="1" dirty="0" smtClean="0"/>
              <a:t>Humanitarian Support: $400</a:t>
            </a:r>
          </a:p>
          <a:p>
            <a:r>
              <a:rPr lang="en-US" sz="2000" b="1" dirty="0" smtClean="0"/>
              <a:t>Insurance : $ 100</a:t>
            </a:r>
          </a:p>
          <a:p>
            <a:r>
              <a:rPr lang="en-US" sz="2000" b="1" dirty="0" smtClean="0"/>
              <a:t>Investment Fees: 0</a:t>
            </a:r>
            <a:endParaRPr lang="en-US" sz="2000" b="1" dirty="0"/>
          </a:p>
        </p:txBody>
      </p:sp>
      <p:sp>
        <p:nvSpPr>
          <p:cNvPr id="11" name="Rectangle 10"/>
          <p:cNvSpPr/>
          <p:nvPr/>
        </p:nvSpPr>
        <p:spPr>
          <a:xfrm>
            <a:off x="445604" y="1002268"/>
            <a:ext cx="3886200" cy="738664"/>
          </a:xfrm>
          <a:prstGeom prst="rect">
            <a:avLst/>
          </a:prstGeom>
        </p:spPr>
        <p:txBody>
          <a:bodyPr>
            <a:spAutoFit/>
          </a:bodyPr>
          <a:lstStyle/>
          <a:p>
            <a:r>
              <a:rPr lang="en-US" b="1" dirty="0" smtClean="0"/>
              <a:t>Mission Light of Life STATEMENT OF ACTIVITIES FOR THE FISCAL YEAR 2022</a:t>
            </a:r>
          </a:p>
          <a:p>
            <a:r>
              <a:rPr lang="en-US" b="1" dirty="0" smtClean="0"/>
              <a:t>From January 1st 2022 to Dec 31, 2022</a:t>
            </a:r>
          </a:p>
        </p:txBody>
      </p:sp>
      <p:sp>
        <p:nvSpPr>
          <p:cNvPr id="12" name="Rectangle 11"/>
          <p:cNvSpPr/>
          <p:nvPr/>
        </p:nvSpPr>
        <p:spPr>
          <a:xfrm>
            <a:off x="4063448" y="1873119"/>
            <a:ext cx="3886200" cy="2893100"/>
          </a:xfrm>
          <a:prstGeom prst="rect">
            <a:avLst/>
          </a:prstGeom>
        </p:spPr>
        <p:txBody>
          <a:bodyPr>
            <a:spAutoFit/>
          </a:bodyPr>
          <a:lstStyle/>
          <a:p>
            <a:r>
              <a:rPr lang="en-US" b="1" dirty="0" smtClean="0"/>
              <a:t>Total Donations: $ 21,609</a:t>
            </a:r>
          </a:p>
          <a:p>
            <a:r>
              <a:rPr lang="en-US" b="1" dirty="0" smtClean="0"/>
              <a:t>Expenses: </a:t>
            </a:r>
          </a:p>
          <a:p>
            <a:r>
              <a:rPr lang="en-US" b="1" dirty="0" smtClean="0"/>
              <a:t>Program $</a:t>
            </a:r>
          </a:p>
          <a:p>
            <a:r>
              <a:rPr lang="en-US" b="1" dirty="0" smtClean="0"/>
              <a:t>Administrative $</a:t>
            </a:r>
          </a:p>
          <a:p>
            <a:r>
              <a:rPr lang="en-US" b="1" dirty="0" smtClean="0"/>
              <a:t>Other $0 $0 $0</a:t>
            </a:r>
          </a:p>
          <a:p>
            <a:r>
              <a:rPr lang="en-US" b="1" dirty="0" smtClean="0"/>
              <a:t>Total Revenue $</a:t>
            </a:r>
          </a:p>
          <a:p>
            <a:r>
              <a:rPr lang="en-US" b="1" dirty="0" smtClean="0"/>
              <a:t>Excess (or Deficit) for the</a:t>
            </a:r>
          </a:p>
          <a:p>
            <a:r>
              <a:rPr lang="en-US" b="1" dirty="0" smtClean="0"/>
              <a:t>Year $</a:t>
            </a:r>
          </a:p>
          <a:p>
            <a:r>
              <a:rPr lang="en-US" b="1" dirty="0" smtClean="0"/>
              <a:t>Other $0 $0 $0</a:t>
            </a:r>
          </a:p>
          <a:p>
            <a:r>
              <a:rPr lang="en-US" b="1" dirty="0" smtClean="0"/>
              <a:t>Total Change in Net Assets $</a:t>
            </a:r>
          </a:p>
          <a:p>
            <a:r>
              <a:rPr lang="en-US" b="1" dirty="0" smtClean="0"/>
              <a:t>Total Assets $</a:t>
            </a:r>
          </a:p>
          <a:p>
            <a:r>
              <a:rPr lang="en-US" b="1" dirty="0" smtClean="0"/>
              <a:t>Total Liabilities </a:t>
            </a:r>
          </a:p>
          <a:p>
            <a:r>
              <a:rPr lang="en-US" b="1" dirty="0" smtClean="0"/>
              <a:t>Net Assets $1</a:t>
            </a:r>
            <a:endParaRPr lang="en-US" b="1" dirty="0"/>
          </a:p>
        </p:txBody>
      </p:sp>
      <p:sp>
        <p:nvSpPr>
          <p:cNvPr id="14" name="Rectangle 13"/>
          <p:cNvSpPr/>
          <p:nvPr/>
        </p:nvSpPr>
        <p:spPr>
          <a:xfrm>
            <a:off x="1611794" y="7986162"/>
            <a:ext cx="5239579" cy="1015663"/>
          </a:xfrm>
          <a:prstGeom prst="rect">
            <a:avLst/>
          </a:prstGeom>
        </p:spPr>
        <p:txBody>
          <a:bodyPr wrap="square">
            <a:spAutoFit/>
          </a:bodyPr>
          <a:lstStyle/>
          <a:p>
            <a:r>
              <a:rPr lang="en-US" sz="2000" b="1" dirty="0" smtClean="0"/>
              <a:t>Mission Light of Life STATEMENT OF ACTIVITIES FOR THE FISCAL YEAR 2022</a:t>
            </a:r>
          </a:p>
          <a:p>
            <a:r>
              <a:rPr lang="en-US" sz="2000" b="1" dirty="0" smtClean="0"/>
              <a:t>From January 1st 2022 to Dec 31, 2022</a:t>
            </a:r>
            <a:endParaRPr lang="en-US" sz="2000" b="1" dirty="0"/>
          </a:p>
        </p:txBody>
      </p:sp>
      <p:graphicFrame>
        <p:nvGraphicFramePr>
          <p:cNvPr id="15" name="Chart 14"/>
          <p:cNvGraphicFramePr/>
          <p:nvPr/>
        </p:nvGraphicFramePr>
        <p:xfrm>
          <a:off x="412898" y="2100522"/>
          <a:ext cx="3584944" cy="215250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nvGraphicFramePr>
        <p:xfrm>
          <a:off x="4465673" y="4965405"/>
          <a:ext cx="2604977" cy="2700669"/>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19" name="Rectangle 18"/>
          <p:cNvSpPr/>
          <p:nvPr/>
        </p:nvSpPr>
        <p:spPr>
          <a:xfrm>
            <a:off x="1885859" y="-1334101"/>
            <a:ext cx="2597186" cy="307777"/>
          </a:xfrm>
          <a:prstGeom prst="rect">
            <a:avLst/>
          </a:prstGeom>
        </p:spPr>
        <p:txBody>
          <a:bodyPr wrap="none">
            <a:spAutoFit/>
          </a:bodyPr>
          <a:lstStyle/>
          <a:p>
            <a:r>
              <a:rPr lang="fr-FR" dirty="0" smtClean="0"/>
              <a:t>STATEMENT OF ACTIVITIES</a:t>
            </a:r>
            <a:endParaRPr lang="fr-FR" dirty="0"/>
          </a:p>
        </p:txBody>
      </p:sp>
      <p:sp>
        <p:nvSpPr>
          <p:cNvPr id="20" name="Rectangle 19"/>
          <p:cNvSpPr/>
          <p:nvPr/>
        </p:nvSpPr>
        <p:spPr>
          <a:xfrm>
            <a:off x="2587607" y="4875312"/>
            <a:ext cx="2597186" cy="307777"/>
          </a:xfrm>
          <a:prstGeom prst="rect">
            <a:avLst/>
          </a:prstGeom>
        </p:spPr>
        <p:txBody>
          <a:bodyPr wrap="none">
            <a:spAutoFit/>
          </a:bodyPr>
          <a:lstStyle/>
          <a:p>
            <a:r>
              <a:rPr lang="fr-FR" dirty="0" smtClean="0"/>
              <a:t>STATEMENT OF ACTIVITIES</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 name="Rectangle 5"/>
          <p:cNvSpPr/>
          <p:nvPr/>
        </p:nvSpPr>
        <p:spPr>
          <a:xfrm>
            <a:off x="286579" y="167381"/>
            <a:ext cx="3886200" cy="738664"/>
          </a:xfrm>
          <a:prstGeom prst="rect">
            <a:avLst/>
          </a:prstGeom>
        </p:spPr>
        <p:txBody>
          <a:bodyPr>
            <a:spAutoFit/>
          </a:bodyPr>
          <a:lstStyle/>
          <a:p>
            <a:r>
              <a:rPr lang="en-US" dirty="0" smtClean="0"/>
              <a:t>Mission Light of Life STATEMENT OF ACTIVITIES FOR THE FISCAL YEAR 2022</a:t>
            </a:r>
          </a:p>
          <a:p>
            <a:r>
              <a:rPr lang="en-US" dirty="0" smtClean="0"/>
              <a:t>From January 1st 2022 to Dec 31, 2022</a:t>
            </a:r>
            <a:endParaRPr lang="en-US" dirty="0"/>
          </a:p>
        </p:txBody>
      </p:sp>
      <p:sp>
        <p:nvSpPr>
          <p:cNvPr id="8" name="Rectangle 7"/>
          <p:cNvSpPr/>
          <p:nvPr/>
        </p:nvSpPr>
        <p:spPr>
          <a:xfrm>
            <a:off x="238539" y="1749286"/>
            <a:ext cx="7406269" cy="5909310"/>
          </a:xfrm>
          <a:prstGeom prst="rect">
            <a:avLst/>
          </a:prstGeom>
        </p:spPr>
        <p:txBody>
          <a:bodyPr wrap="square">
            <a:spAutoFit/>
          </a:bodyPr>
          <a:lstStyle/>
          <a:p>
            <a:r>
              <a:rPr lang="en-US" dirty="0" smtClean="0"/>
              <a:t>Cash Flows from Operating Activities</a:t>
            </a:r>
          </a:p>
          <a:p>
            <a:r>
              <a:rPr lang="en-US" dirty="0" smtClean="0"/>
              <a:t>Change in Net Assets $ ()</a:t>
            </a:r>
          </a:p>
          <a:p>
            <a:r>
              <a:rPr lang="en-US" dirty="0" smtClean="0"/>
              <a:t>Adjustments to Reconcile Change in Net Assets to </a:t>
            </a:r>
          </a:p>
          <a:p>
            <a:r>
              <a:rPr lang="en-US" dirty="0" smtClean="0"/>
              <a:t>Net Cash Provided by Operating Activities:</a:t>
            </a:r>
          </a:p>
          <a:p>
            <a:r>
              <a:rPr lang="en-US" dirty="0" smtClean="0"/>
              <a:t>Depreciation 0</a:t>
            </a:r>
          </a:p>
          <a:p>
            <a:r>
              <a:rPr lang="en-US" dirty="0" smtClean="0"/>
              <a:t>Assets </a:t>
            </a:r>
          </a:p>
          <a:p>
            <a:r>
              <a:rPr lang="en-US" dirty="0" smtClean="0"/>
              <a:t>(Increase) Decrease in:</a:t>
            </a:r>
          </a:p>
          <a:p>
            <a:r>
              <a:rPr lang="en-US" dirty="0" smtClean="0"/>
              <a:t>(0)</a:t>
            </a:r>
          </a:p>
          <a:p>
            <a:r>
              <a:rPr lang="en-US" dirty="0" smtClean="0"/>
              <a:t>Employee Receivables (0</a:t>
            </a:r>
          </a:p>
          <a:p>
            <a:r>
              <a:rPr lang="en-US" dirty="0" smtClean="0"/>
              <a:t>Other Assets (0)</a:t>
            </a:r>
          </a:p>
          <a:p>
            <a:r>
              <a:rPr lang="en-US" dirty="0" smtClean="0"/>
              <a:t>Inventory</a:t>
            </a:r>
          </a:p>
          <a:p>
            <a:r>
              <a:rPr lang="en-US" dirty="0" smtClean="0"/>
              <a:t>Increase (Decrease) in:</a:t>
            </a:r>
          </a:p>
          <a:p>
            <a:r>
              <a:rPr lang="en-US" dirty="0" smtClean="0"/>
              <a:t>Accounts Payable and Accrued Expenses</a:t>
            </a:r>
          </a:p>
          <a:p>
            <a:r>
              <a:rPr lang="en-US" dirty="0" smtClean="0"/>
              <a:t>Deferred Revenue (0)</a:t>
            </a:r>
          </a:p>
          <a:p>
            <a:r>
              <a:rPr lang="en-US" dirty="0" smtClean="0"/>
              <a:t>Cash Flows from Investing Activities</a:t>
            </a:r>
          </a:p>
          <a:p>
            <a:r>
              <a:rPr lang="en-US" dirty="0" smtClean="0"/>
              <a:t>Purchases of Property and Equipment 0</a:t>
            </a:r>
          </a:p>
          <a:p>
            <a:r>
              <a:rPr lang="en-US" dirty="0" smtClean="0"/>
              <a:t>Additions to Construction in Process 0)</a:t>
            </a:r>
          </a:p>
          <a:p>
            <a:r>
              <a:rPr lang="en-US" dirty="0" smtClean="0"/>
              <a:t>Proceeds from Sale of Property and Equipment 0</a:t>
            </a:r>
          </a:p>
          <a:p>
            <a:r>
              <a:rPr lang="en-US" dirty="0" smtClean="0"/>
              <a:t>Purchases of Investments (2)</a:t>
            </a:r>
          </a:p>
          <a:p>
            <a:r>
              <a:rPr lang="en-US" dirty="0" smtClean="0"/>
              <a:t>Cash Flows from Financing Activities</a:t>
            </a:r>
          </a:p>
          <a:p>
            <a:r>
              <a:rPr lang="en-US" dirty="0" smtClean="0"/>
              <a:t>Proceeds from Line of Credit, net (0)</a:t>
            </a:r>
          </a:p>
          <a:p>
            <a:r>
              <a:rPr lang="en-US" dirty="0" smtClean="0"/>
              <a:t>Principal Payments on Long-Term Debt (0)</a:t>
            </a:r>
          </a:p>
          <a:p>
            <a:r>
              <a:rPr lang="en-US" dirty="0" smtClean="0"/>
              <a:t>Net Cash Provided by Financing Activities (0 )</a:t>
            </a:r>
          </a:p>
          <a:p>
            <a:r>
              <a:rPr lang="en-US" dirty="0" smtClean="0"/>
              <a:t>Net Change in Cash and Cash Equivalents </a:t>
            </a:r>
          </a:p>
          <a:p>
            <a:r>
              <a:rPr lang="en-US" dirty="0" smtClean="0"/>
              <a:t>Cash and Cash Equivalents - Beginning of Year 2022</a:t>
            </a:r>
          </a:p>
          <a:p>
            <a:r>
              <a:rPr lang="en-US" dirty="0" smtClean="0"/>
              <a:t>Cash and Cash Equivalents</a:t>
            </a:r>
          </a:p>
        </p:txBody>
      </p:sp>
      <p:sp>
        <p:nvSpPr>
          <p:cNvPr id="9" name="Rectangle 8"/>
          <p:cNvSpPr/>
          <p:nvPr/>
        </p:nvSpPr>
        <p:spPr>
          <a:xfrm>
            <a:off x="4788546" y="3418652"/>
            <a:ext cx="2597186" cy="307777"/>
          </a:xfrm>
          <a:prstGeom prst="rect">
            <a:avLst/>
          </a:prstGeom>
        </p:spPr>
        <p:txBody>
          <a:bodyPr wrap="none">
            <a:spAutoFit/>
          </a:bodyPr>
          <a:lstStyle/>
          <a:p>
            <a:r>
              <a:rPr lang="fr-FR" dirty="0" smtClean="0"/>
              <a:t>STATEMENT OF ACTIVITIES</a:t>
            </a:r>
            <a:endParaRPr lang="fr-FR" dirty="0"/>
          </a:p>
        </p:txBody>
      </p:sp>
      <p:graphicFrame>
        <p:nvGraphicFramePr>
          <p:cNvPr id="12" name="Chart 11"/>
          <p:cNvGraphicFramePr/>
          <p:nvPr/>
        </p:nvGraphicFramePr>
        <p:xfrm>
          <a:off x="4591494" y="1451936"/>
          <a:ext cx="2851298" cy="20036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9"/>
          <p:cNvSpPr/>
          <p:nvPr/>
        </p:nvSpPr>
        <p:spPr>
          <a:xfrm>
            <a:off x="0" y="1105787"/>
            <a:ext cx="7772400" cy="3203700"/>
          </a:xfrm>
          <a:prstGeom prst="rect">
            <a:avLst/>
          </a:prstGeom>
          <a:solidFill>
            <a:srgbClr val="9FC5E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9"/>
          <p:cNvSpPr txBox="1"/>
          <p:nvPr/>
        </p:nvSpPr>
        <p:spPr>
          <a:xfrm>
            <a:off x="191397" y="5189389"/>
            <a:ext cx="6994200" cy="486543"/>
          </a:xfrm>
          <a:prstGeom prst="rect">
            <a:avLst/>
          </a:prstGeom>
          <a:noFill/>
          <a:ln>
            <a:noFill/>
          </a:ln>
        </p:spPr>
        <p:txBody>
          <a:bodyPr spcFirstLastPara="1" wrap="square" lIns="0" tIns="0" rIns="0" bIns="0" anchor="t" anchorCtr="0">
            <a:spAutoFit/>
          </a:bodyPr>
          <a:lstStyle/>
          <a:p>
            <a:pPr marL="0" lvl="0" indent="0" algn="l" rtl="0">
              <a:lnSpc>
                <a:spcPct val="130000"/>
              </a:lnSpc>
              <a:spcBef>
                <a:spcPts val="2000"/>
              </a:spcBef>
              <a:spcAft>
                <a:spcPts val="0"/>
              </a:spcAft>
              <a:buNone/>
            </a:pPr>
            <a:r>
              <a:rPr lang="en" sz="1150" dirty="0" smtClean="0"/>
              <a:t>.</a:t>
            </a:r>
            <a:endParaRPr sz="1150" dirty="0"/>
          </a:p>
        </p:txBody>
      </p:sp>
      <p:sp>
        <p:nvSpPr>
          <p:cNvPr id="8" name="Rectangle 7"/>
          <p:cNvSpPr/>
          <p:nvPr/>
        </p:nvSpPr>
        <p:spPr>
          <a:xfrm>
            <a:off x="295054" y="247356"/>
            <a:ext cx="3886200" cy="738664"/>
          </a:xfrm>
          <a:prstGeom prst="rect">
            <a:avLst/>
          </a:prstGeom>
        </p:spPr>
        <p:txBody>
          <a:bodyPr>
            <a:spAutoFit/>
          </a:bodyPr>
          <a:lstStyle/>
          <a:p>
            <a:r>
              <a:rPr lang="en-US" dirty="0" smtClean="0"/>
              <a:t>Mission Light of Life STATEMENT OF ACTIVITIES FOR THE FISCAL YEAR 2022</a:t>
            </a:r>
          </a:p>
          <a:p>
            <a:r>
              <a:rPr lang="en-US" dirty="0" smtClean="0"/>
              <a:t>From January 1st 2022 to Dec 31, 2022</a:t>
            </a:r>
            <a:endParaRPr lang="en-US" dirty="0"/>
          </a:p>
        </p:txBody>
      </p:sp>
      <p:graphicFrame>
        <p:nvGraphicFramePr>
          <p:cNvPr id="9" name="Chart 8"/>
          <p:cNvGraphicFramePr/>
          <p:nvPr/>
        </p:nvGraphicFramePr>
        <p:xfrm>
          <a:off x="212653" y="1318438"/>
          <a:ext cx="3583172" cy="30409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3838352" y="1743739"/>
          <a:ext cx="3615071" cy="2381694"/>
        </p:xfrm>
        <a:graphic>
          <a:graphicData uri="http://schemas.openxmlformats.org/drawingml/2006/chart">
            <c:chart xmlns:c="http://schemas.openxmlformats.org/drawingml/2006/chart" xmlns:r="http://schemas.openxmlformats.org/officeDocument/2006/relationships" r:id="rId4"/>
          </a:graphicData>
        </a:graphic>
      </p:graphicFrame>
      <p:sp>
        <p:nvSpPr>
          <p:cNvPr id="11" name="Rectangle 10"/>
          <p:cNvSpPr/>
          <p:nvPr/>
        </p:nvSpPr>
        <p:spPr>
          <a:xfrm>
            <a:off x="223283" y="4859080"/>
            <a:ext cx="3466215" cy="4616648"/>
          </a:xfrm>
          <a:prstGeom prst="rect">
            <a:avLst/>
          </a:prstGeom>
        </p:spPr>
        <p:txBody>
          <a:bodyPr wrap="square">
            <a:spAutoFit/>
          </a:bodyPr>
          <a:lstStyle/>
          <a:p>
            <a:r>
              <a:rPr lang="en-US" dirty="0" smtClean="0"/>
              <a:t>Assets</a:t>
            </a:r>
          </a:p>
          <a:p>
            <a:r>
              <a:rPr lang="en-US" dirty="0" smtClean="0"/>
              <a:t>Cash and Cash Equivalents $ 0</a:t>
            </a:r>
          </a:p>
          <a:p>
            <a:r>
              <a:rPr lang="en-US" dirty="0" smtClean="0"/>
              <a:t>Donations </a:t>
            </a:r>
          </a:p>
          <a:p>
            <a:r>
              <a:rPr lang="en-US" dirty="0" smtClean="0"/>
              <a:t>Other Assets 0</a:t>
            </a:r>
          </a:p>
          <a:p>
            <a:r>
              <a:rPr lang="en-US" dirty="0" smtClean="0"/>
              <a:t>Inventory 0</a:t>
            </a:r>
          </a:p>
          <a:p>
            <a:r>
              <a:rPr lang="en-US" dirty="0" smtClean="0"/>
              <a:t>Investments </a:t>
            </a:r>
          </a:p>
          <a:p>
            <a:r>
              <a:rPr lang="en-US" dirty="0" smtClean="0"/>
              <a:t>Property and Equipment, Net 0</a:t>
            </a:r>
          </a:p>
          <a:p>
            <a:r>
              <a:rPr lang="en-US" dirty="0" smtClean="0"/>
              <a:t>Construction in Process 0</a:t>
            </a:r>
          </a:p>
          <a:p>
            <a:r>
              <a:rPr lang="en-US" dirty="0" smtClean="0"/>
              <a:t>Total Assets $ </a:t>
            </a:r>
          </a:p>
          <a:p>
            <a:r>
              <a:rPr lang="en-US" dirty="0" smtClean="0"/>
              <a:t>Accounts Payable and Accrued Expenses $ 0</a:t>
            </a:r>
          </a:p>
          <a:p>
            <a:r>
              <a:rPr lang="en-US" dirty="0" smtClean="0"/>
              <a:t>Deferred Revenue </a:t>
            </a:r>
          </a:p>
          <a:p>
            <a:r>
              <a:rPr lang="en-US" dirty="0" smtClean="0"/>
              <a:t>Line of Credit 0</a:t>
            </a:r>
          </a:p>
          <a:p>
            <a:r>
              <a:rPr lang="en-US" dirty="0" smtClean="0"/>
              <a:t>Payment Protection Program Loan 0</a:t>
            </a:r>
          </a:p>
          <a:p>
            <a:r>
              <a:rPr lang="en-US" dirty="0" smtClean="0"/>
              <a:t>Notes Payable 0</a:t>
            </a:r>
          </a:p>
          <a:p>
            <a:r>
              <a:rPr lang="en-US" dirty="0" smtClean="0"/>
              <a:t>Total Liabilities </a:t>
            </a:r>
          </a:p>
          <a:p>
            <a:r>
              <a:rPr lang="en-US" dirty="0" smtClean="0"/>
              <a:t>Net Assets</a:t>
            </a:r>
          </a:p>
          <a:p>
            <a:r>
              <a:rPr lang="en-US" dirty="0" smtClean="0"/>
              <a:t>Without Donor Restrictions </a:t>
            </a:r>
          </a:p>
          <a:p>
            <a:r>
              <a:rPr lang="en-US" dirty="0" smtClean="0"/>
              <a:t>With Donor Restrictions </a:t>
            </a:r>
          </a:p>
          <a:p>
            <a:r>
              <a:rPr lang="en-US" dirty="0" smtClean="0"/>
              <a:t>Total Net Assets </a:t>
            </a:r>
          </a:p>
          <a:p>
            <a:r>
              <a:rPr lang="en-US" dirty="0" smtClean="0"/>
              <a:t>Total Liabilities and Net Assets.</a:t>
            </a:r>
            <a:endParaRPr lang="en-US" dirty="0"/>
          </a:p>
        </p:txBody>
      </p:sp>
      <p:sp>
        <p:nvSpPr>
          <p:cNvPr id="12" name="Rectangle 11"/>
          <p:cNvSpPr/>
          <p:nvPr/>
        </p:nvSpPr>
        <p:spPr>
          <a:xfrm>
            <a:off x="4008476" y="5010864"/>
            <a:ext cx="3763924" cy="4401205"/>
          </a:xfrm>
          <a:prstGeom prst="rect">
            <a:avLst/>
          </a:prstGeom>
        </p:spPr>
        <p:txBody>
          <a:bodyPr wrap="square">
            <a:spAutoFit/>
          </a:bodyPr>
          <a:lstStyle/>
          <a:p>
            <a:r>
              <a:rPr lang="en-US" dirty="0" smtClean="0"/>
              <a:t>Mission Light of Life STATEMENT OF ACTIVITIESFOR THE FISCAL YEAR 2022</a:t>
            </a:r>
          </a:p>
          <a:p>
            <a:r>
              <a:rPr lang="en-US" dirty="0" smtClean="0"/>
              <a:t>From January 1st 2022 to Dec 31, 2022</a:t>
            </a:r>
          </a:p>
          <a:p>
            <a:r>
              <a:rPr lang="en-US" dirty="0" smtClean="0"/>
              <a:t>Support and Revenues</a:t>
            </a:r>
          </a:p>
          <a:p>
            <a:r>
              <a:rPr lang="en-US" dirty="0" smtClean="0"/>
              <a:t>Contributions $ </a:t>
            </a:r>
          </a:p>
          <a:p>
            <a:r>
              <a:rPr lang="en-US" dirty="0" smtClean="0"/>
              <a:t>Contributed Goods and Services </a:t>
            </a:r>
          </a:p>
          <a:p>
            <a:r>
              <a:rPr lang="en-US" dirty="0" smtClean="0"/>
              <a:t>Contributed Property </a:t>
            </a:r>
          </a:p>
          <a:p>
            <a:r>
              <a:rPr lang="en-US" dirty="0" smtClean="0"/>
              <a:t>Activities and Programs  </a:t>
            </a:r>
          </a:p>
          <a:p>
            <a:r>
              <a:rPr lang="en-US" dirty="0" smtClean="0"/>
              <a:t>Special Events</a:t>
            </a:r>
          </a:p>
          <a:p>
            <a:r>
              <a:rPr lang="en-US" dirty="0" smtClean="0"/>
              <a:t>Investment Income </a:t>
            </a:r>
          </a:p>
          <a:p>
            <a:r>
              <a:rPr lang="en-US" dirty="0" smtClean="0"/>
              <a:t>Other Income </a:t>
            </a:r>
          </a:p>
          <a:p>
            <a:r>
              <a:rPr lang="en-US" dirty="0" smtClean="0"/>
              <a:t>Total Support and Revenues </a:t>
            </a:r>
          </a:p>
          <a:p>
            <a:r>
              <a:rPr lang="en-US" dirty="0" smtClean="0"/>
              <a:t>Net Assets Released from Restrictions </a:t>
            </a:r>
          </a:p>
          <a:p>
            <a:r>
              <a:rPr lang="en-US" dirty="0" smtClean="0"/>
              <a:t>Total Support, Revenues </a:t>
            </a:r>
          </a:p>
          <a:p>
            <a:r>
              <a:rPr lang="en-US" dirty="0" smtClean="0"/>
              <a:t>Program Services 0</a:t>
            </a:r>
          </a:p>
          <a:p>
            <a:r>
              <a:rPr lang="en-US" dirty="0" smtClean="0"/>
              <a:t>General and Administrative </a:t>
            </a:r>
          </a:p>
          <a:p>
            <a:r>
              <a:rPr lang="en-US" dirty="0" smtClean="0"/>
              <a:t>Total Expenses </a:t>
            </a:r>
          </a:p>
          <a:p>
            <a:r>
              <a:rPr lang="en-US" dirty="0" smtClean="0"/>
              <a:t>Change In Net Assets ( ) ( )</a:t>
            </a:r>
          </a:p>
          <a:p>
            <a:r>
              <a:rPr lang="en-US" dirty="0" smtClean="0"/>
              <a:t>Net Assets - Beginning of Year </a:t>
            </a:r>
          </a:p>
          <a:p>
            <a:r>
              <a:rPr lang="en-US" dirty="0" smtClean="0"/>
              <a:t>Net Assets - End of Year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0"/>
          <p:cNvSpPr txBox="1"/>
          <p:nvPr/>
        </p:nvSpPr>
        <p:spPr>
          <a:xfrm>
            <a:off x="370240" y="186103"/>
            <a:ext cx="5177400" cy="622512"/>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800"/>
              </a:spcBef>
              <a:spcAft>
                <a:spcPts val="800"/>
              </a:spcAft>
              <a:buClr>
                <a:schemeClr val="dk1"/>
              </a:buClr>
              <a:buSzPts val="1100"/>
              <a:buFont typeface="Arial"/>
              <a:buNone/>
            </a:pPr>
            <a:r>
              <a:rPr lang="en-US" dirty="0" smtClean="0"/>
              <a:t>Mission Light Life </a:t>
            </a:r>
            <a:endParaRPr dirty="0"/>
          </a:p>
        </p:txBody>
      </p:sp>
      <p:sp>
        <p:nvSpPr>
          <p:cNvPr id="5" name="Rectangle 4"/>
          <p:cNvSpPr/>
          <p:nvPr/>
        </p:nvSpPr>
        <p:spPr>
          <a:xfrm>
            <a:off x="255182" y="606055"/>
            <a:ext cx="7262037" cy="7848302"/>
          </a:xfrm>
          <a:prstGeom prst="rect">
            <a:avLst/>
          </a:prstGeom>
        </p:spPr>
        <p:txBody>
          <a:bodyPr wrap="square">
            <a:spAutoFit/>
          </a:bodyPr>
          <a:lstStyle/>
          <a:p>
            <a:r>
              <a:rPr lang="en-US" dirty="0" smtClean="0"/>
              <a:t>Note 1 - Nature of </a:t>
            </a:r>
            <a:r>
              <a:rPr lang="en-US" dirty="0" smtClean="0"/>
              <a:t>our Non-</a:t>
            </a:r>
            <a:r>
              <a:rPr lang="en-US" dirty="0" smtClean="0"/>
              <a:t>Profit </a:t>
            </a:r>
            <a:r>
              <a:rPr lang="en-US" dirty="0" smtClean="0"/>
              <a:t>Business </a:t>
            </a:r>
            <a:r>
              <a:rPr lang="en-US" dirty="0" smtClean="0"/>
              <a:t>and Significant Accounting Policies</a:t>
            </a:r>
          </a:p>
          <a:p>
            <a:r>
              <a:rPr lang="en-US" dirty="0" smtClean="0"/>
              <a:t>Nature of Activities</a:t>
            </a:r>
          </a:p>
          <a:p>
            <a:r>
              <a:rPr lang="en-US" dirty="0" smtClean="0"/>
              <a:t>Mission Light of Life (An Organization), is a not for profit charity, faith-based corporation registered  under Internal Revenue Code Section 501(c)(3) in the State California as of Dec 27, 2021. EIN number 87-4283634 The Vision of the Organization is to bring life transformation through different avenues of assistance to people in need in by showing the love of God for every man, women and child we help by our Lord and Savior Jesus Christ. We are a faith based charity that is making a great impact in California and Haiti.</a:t>
            </a:r>
          </a:p>
          <a:p>
            <a:r>
              <a:rPr lang="en-US" dirty="0" smtClean="0"/>
              <a:t>The Organization fulfills this Vision by President &amp; Co/Founder Pastor Samuel Estiverne and his wife Vice-President /Treasurer/Co-Founder Mrs. Elizabeth Anne Estiverne on church advancement, educational development, health care, orphan care in Haiti. In the State of California we are helping people with various and different avenues of assistance through our programs of homeless outreach, social work and food outreach. In both places we have implemented outreach and help for the needs of the individual we help. The Organization also operates Mission Lumière Église de Vie , a registered Non-Government Organization in Haiti. The Organization has been classified as a publicly supported organization that is not a private foundation under Section 509(a) of the Code. The donor base of Mission Light of Life Haiti consists primarily of residents of the United States of America . Basis of Accounting are maintained by the Treasurer Mrs. Elizabeth Anne Estiverne.  The accompanying financial statements have been prepared on the accrual basis of accounting. Accordingly, revenues are recognized when earned and expenses are recorded when the obligation is incurred Financial Statement Presentation. The accompanying financial statements have been prepared in accordance with the reporting principles of not-for-profit accounting as defined by current accounting standards for general-purpose external financial statements of not-for-profit </a:t>
            </a:r>
            <a:r>
              <a:rPr lang="en-US" dirty="0" err="1" smtClean="0"/>
              <a:t>organizations.The</a:t>
            </a:r>
            <a:r>
              <a:rPr lang="en-US" dirty="0" smtClean="0"/>
              <a:t> accompanying financial statements have been prepared to focus on the Organization as a whole and to present balances and transactions according to the existence of donor-imposed restrictions. Accordingly,  net assets and changes therein are classified as </a:t>
            </a:r>
            <a:r>
              <a:rPr lang="en-US" dirty="0" err="1" smtClean="0"/>
              <a:t>follows:Without</a:t>
            </a:r>
            <a:r>
              <a:rPr lang="en-US" dirty="0" smtClean="0"/>
              <a:t> Donor Restrictions – Net assets not subject to donor-imposed restrictions. Such assets are available for any purpose consistent with the Organization’s mission.</a:t>
            </a:r>
          </a:p>
          <a:p>
            <a:r>
              <a:rPr lang="en-US" dirty="0" smtClean="0"/>
              <a:t>With Donor Restrictions – Net assets subject to specific, donor-imposed restrictions. Some donor restrictions are temporary in nature; those restrictions must be met by actions of the Organization and/or the passage of time. Such assets normally fund specific expenditures of a specific operating or capital.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1"/>
          <p:cNvSpPr txBox="1"/>
          <p:nvPr/>
        </p:nvSpPr>
        <p:spPr>
          <a:xfrm>
            <a:off x="327709" y="0"/>
            <a:ext cx="2511184" cy="483820"/>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 sz="1800" b="1" dirty="0" smtClean="0"/>
              <a:t>Mission Light of Life </a:t>
            </a:r>
            <a:endParaRPr sz="1600" b="1" dirty="0"/>
          </a:p>
        </p:txBody>
      </p:sp>
      <p:sp>
        <p:nvSpPr>
          <p:cNvPr id="6" name="Rectangle 5"/>
          <p:cNvSpPr/>
          <p:nvPr/>
        </p:nvSpPr>
        <p:spPr>
          <a:xfrm>
            <a:off x="0" y="409328"/>
            <a:ext cx="7113182" cy="7848302"/>
          </a:xfrm>
          <a:prstGeom prst="rect">
            <a:avLst/>
          </a:prstGeom>
        </p:spPr>
        <p:txBody>
          <a:bodyPr wrap="square">
            <a:spAutoFit/>
          </a:bodyPr>
          <a:lstStyle/>
          <a:p>
            <a:r>
              <a:rPr lang="en-US" dirty="0" smtClean="0"/>
              <a:t>During the year ended December 31, 2022</a:t>
            </a:r>
          </a:p>
          <a:p>
            <a:r>
              <a:rPr lang="en-US" dirty="0" smtClean="0"/>
              <a:t>Property and Equipment</a:t>
            </a:r>
          </a:p>
          <a:p>
            <a:r>
              <a:rPr lang="en-US" dirty="0" smtClean="0"/>
              <a:t>consisted of the following</a:t>
            </a:r>
          </a:p>
          <a:p>
            <a:r>
              <a:rPr lang="en-US" dirty="0" smtClean="0"/>
              <a:t>Buildings and Improvements$ 2,500</a:t>
            </a:r>
          </a:p>
          <a:p>
            <a:r>
              <a:rPr lang="en-US" dirty="0" smtClean="0"/>
              <a:t>Furniture and Equipment (0)</a:t>
            </a:r>
          </a:p>
          <a:p>
            <a:r>
              <a:rPr lang="en-US" dirty="0" smtClean="0"/>
              <a:t>Multi-Purpose Building ( 0)</a:t>
            </a:r>
          </a:p>
          <a:p>
            <a:r>
              <a:rPr lang="en-US" dirty="0" smtClean="0"/>
              <a:t>Child Development Center ( 0) </a:t>
            </a:r>
          </a:p>
          <a:p>
            <a:r>
              <a:rPr lang="en-US" dirty="0" smtClean="0"/>
              <a:t>Archaier Solar Project ( 0 )</a:t>
            </a:r>
          </a:p>
          <a:p>
            <a:r>
              <a:rPr lang="en-US" dirty="0" err="1" smtClean="0"/>
              <a:t>Archaier</a:t>
            </a:r>
            <a:r>
              <a:rPr lang="en-US" dirty="0" smtClean="0"/>
              <a:t> Homes (0)</a:t>
            </a:r>
          </a:p>
          <a:p>
            <a:r>
              <a:rPr lang="en-US" dirty="0" smtClean="0"/>
              <a:t>Mission Light of Life STATEMENT OF ACTIVITIES FOR THE FISCAL YEAR 2022</a:t>
            </a:r>
          </a:p>
          <a:p>
            <a:r>
              <a:rPr lang="en-US" dirty="0" smtClean="0"/>
              <a:t>From January 1st 2022 to Dec 31, 2022</a:t>
            </a:r>
          </a:p>
          <a:p>
            <a:r>
              <a:rPr lang="en-US" dirty="0" smtClean="0"/>
              <a:t>Net Assets with Donor Restrictions</a:t>
            </a:r>
          </a:p>
          <a:p>
            <a:r>
              <a:rPr lang="en-US" dirty="0" smtClean="0"/>
              <a:t>Net assets with donor restrictions consisted of the following </a:t>
            </a:r>
          </a:p>
          <a:p>
            <a:endParaRPr lang="en-US" dirty="0" smtClean="0"/>
          </a:p>
          <a:p>
            <a:r>
              <a:rPr lang="en-US" dirty="0" smtClean="0"/>
              <a:t>Church Advancement Projects $400</a:t>
            </a:r>
          </a:p>
          <a:p>
            <a:r>
              <a:rPr lang="en-US" dirty="0" smtClean="0"/>
              <a:t>Medical $1,500</a:t>
            </a:r>
          </a:p>
          <a:p>
            <a:r>
              <a:rPr lang="en-US" dirty="0" smtClean="0"/>
              <a:t>Pastoral Training $200</a:t>
            </a:r>
          </a:p>
          <a:p>
            <a:r>
              <a:rPr lang="en-US" dirty="0" smtClean="0"/>
              <a:t>Education and supplies for school $1,500</a:t>
            </a:r>
          </a:p>
          <a:p>
            <a:r>
              <a:rPr lang="en-US" dirty="0" smtClean="0"/>
              <a:t>Designated Orphanage Support</a:t>
            </a:r>
          </a:p>
          <a:p>
            <a:r>
              <a:rPr lang="en-US" dirty="0" smtClean="0"/>
              <a:t>Including staff pay $12,000</a:t>
            </a:r>
          </a:p>
          <a:p>
            <a:r>
              <a:rPr lang="en-US" dirty="0" smtClean="0"/>
              <a:t>Household expenses $4,000</a:t>
            </a:r>
          </a:p>
          <a:p>
            <a:r>
              <a:rPr lang="en-US" dirty="0" smtClean="0"/>
              <a:t>Women's Ministry $150 </a:t>
            </a:r>
          </a:p>
          <a:p>
            <a:r>
              <a:rPr lang="en-US" dirty="0" smtClean="0"/>
              <a:t>Team Mission Light of Life $50 </a:t>
            </a:r>
          </a:p>
          <a:p>
            <a:r>
              <a:rPr lang="en-US" dirty="0" smtClean="0"/>
              <a:t>Construction Projects $1,500 </a:t>
            </a:r>
          </a:p>
          <a:p>
            <a:r>
              <a:rPr lang="en-US" dirty="0" smtClean="0"/>
              <a:t>Insurance $100</a:t>
            </a:r>
          </a:p>
          <a:p>
            <a:r>
              <a:rPr lang="en-US" dirty="0" smtClean="0"/>
              <a:t>Humanitarian Support $</a:t>
            </a:r>
            <a:r>
              <a:rPr lang="en-US" dirty="0" smtClean="0"/>
              <a:t>200</a:t>
            </a:r>
          </a:p>
          <a:p>
            <a:r>
              <a:rPr lang="en-US" dirty="0" smtClean="0"/>
              <a:t>Additional cash donations from Samuel and Elizabeth </a:t>
            </a:r>
            <a:r>
              <a:rPr lang="en-US" dirty="0" err="1" smtClean="0"/>
              <a:t>Estiverne</a:t>
            </a:r>
            <a:r>
              <a:rPr lang="en-US" dirty="0" smtClean="0"/>
              <a:t> $1,500</a:t>
            </a:r>
            <a:r>
              <a:rPr lang="en-US" b="1" i="1" dirty="0" smtClean="0"/>
              <a:t>Our Mission to follow Jesus Christ. To bring change to people’s lives and make an impact in the life of the children and people we help. To bring The Gospel of the Lord and to help those in need while showing the love of God to people and children with different avenues of assistance.</a:t>
            </a:r>
            <a:endParaRPr lang="en-US" dirty="0" smtClean="0"/>
          </a:p>
          <a:p>
            <a:endParaRPr lang="en-US" dirty="0" smtClean="0"/>
          </a:p>
          <a:p>
            <a:r>
              <a:rPr lang="en-US" dirty="0" smtClean="0"/>
              <a:t>Year </a:t>
            </a:r>
            <a:r>
              <a:rPr lang="en-US" dirty="0" smtClean="0"/>
              <a:t>ended </a:t>
            </a:r>
            <a:endParaRPr lang="en-US" dirty="0" smtClean="0"/>
          </a:p>
          <a:p>
            <a:endParaRPr lang="en-US" dirty="0" smtClean="0"/>
          </a:p>
          <a:p>
            <a:r>
              <a:rPr lang="en-US" dirty="0" smtClean="0"/>
              <a:t>December 31, 2022</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4494</TotalTime>
  <Words>1462</Words>
  <Application>Microsoft Office PowerPoint</Application>
  <PresentationFormat>Custom</PresentationFormat>
  <Paragraphs>166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mission in Haiti 1</dc:creator>
  <cp:lastModifiedBy>samuel estiverne</cp:lastModifiedBy>
  <cp:revision>28</cp:revision>
  <dcterms:modified xsi:type="dcterms:W3CDTF">2023-09-16T01:28:39Z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issuu_templates_report_v2</vt:lpwstr>
  </property>
</Properties>
</file>