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3"/>
  </p:notesMasterIdLst>
  <p:handoutMasterIdLst>
    <p:handoutMasterId r:id="rId24"/>
  </p:handoutMasterIdLst>
  <p:sldIdLst>
    <p:sldId id="256" r:id="rId2"/>
    <p:sldId id="258" r:id="rId3"/>
    <p:sldId id="259" r:id="rId4"/>
    <p:sldId id="270" r:id="rId5"/>
    <p:sldId id="262" r:id="rId6"/>
    <p:sldId id="276" r:id="rId7"/>
    <p:sldId id="277" r:id="rId8"/>
    <p:sldId id="278" r:id="rId9"/>
    <p:sldId id="279" r:id="rId10"/>
    <p:sldId id="260" r:id="rId11"/>
    <p:sldId id="287" r:id="rId12"/>
    <p:sldId id="280" r:id="rId13"/>
    <p:sldId id="272" r:id="rId14"/>
    <p:sldId id="281" r:id="rId15"/>
    <p:sldId id="282" r:id="rId16"/>
    <p:sldId id="283" r:id="rId17"/>
    <p:sldId id="284" r:id="rId18"/>
    <p:sldId id="286" r:id="rId19"/>
    <p:sldId id="289" r:id="rId20"/>
    <p:sldId id="288" r:id="rId21"/>
    <p:sldId id="275" r:id="rId22"/>
  </p:sldIdLst>
  <p:sldSz cx="9144000" cy="6858000" type="screen4x3"/>
  <p:notesSz cx="7010400" cy="92964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602"/>
    <a:srgbClr val="494949"/>
    <a:srgbClr val="D39020"/>
    <a:srgbClr val="7C0100"/>
    <a:srgbClr val="5D8223"/>
    <a:srgbClr val="3845D3"/>
    <a:srgbClr val="000000"/>
    <a:srgbClr val="604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76" d="100"/>
          <a:sy n="76" d="100"/>
        </p:scale>
        <p:origin x="185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102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10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102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0E893339-FB78-4235-8818-118EE0E14838}"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840F8-BDFC-4D13-BDEB-39748B4D0994}" type="slidenum">
              <a:rPr lang="en-US"/>
              <a:pPr/>
              <a:t>1</a:t>
            </a:fld>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28438-5486-45C7-925F-4EC2F5653BE1}" type="slidenum">
              <a:rPr lang="en-US"/>
              <a:pPr/>
              <a:t>10</a:t>
            </a:fld>
            <a:endParaRPr lang="en-US" dirty="0"/>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11</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356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52F9F-C0E5-46D1-A5DD-580A74CDEB5B}" type="slidenum">
              <a:rPr lang="en-US"/>
              <a:pPr/>
              <a:t>12</a:t>
            </a:fld>
            <a:endParaRPr lang="en-US" dirty="0"/>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5720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27F86-072E-4EC1-89D4-B2BF0177D09B}" type="slidenum">
              <a:rPr lang="en-US"/>
              <a:pPr/>
              <a:t>13</a:t>
            </a:fld>
            <a:endParaRPr lang="en-US" dirty="0"/>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08A67-ABD4-4618-9CDA-D3413E0E7808}" type="slidenum">
              <a:rPr lang="en-US"/>
              <a:pPr/>
              <a:t>14</a:t>
            </a:fld>
            <a:endParaRPr lang="en-US" dirty="0"/>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774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15</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514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16</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7853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17</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800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18</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9221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19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710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0855-7570-444C-8235-4C3129127108}" type="slidenum">
              <a:rPr lang="en-US"/>
              <a:pPr/>
              <a:t>2</a:t>
            </a:fld>
            <a:endParaRPr lang="en-US" dirty="0"/>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20</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55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A5536-1553-4DC1-BF84-170BC1B5C7E8}" type="slidenum">
              <a:rPr lang="en-US"/>
              <a:pPr/>
              <a:t>21</a:t>
            </a:fld>
            <a:endParaRPr lang="en-US" dirty="0"/>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52F9F-C0E5-46D1-A5DD-580A74CDEB5B}" type="slidenum">
              <a:rPr lang="en-US"/>
              <a:pPr/>
              <a:t>3</a:t>
            </a:fld>
            <a:endParaRPr lang="en-US" dirty="0"/>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389DF-DD0E-43A6-AFC9-EDCD5DCA265B}" type="slidenum">
              <a:rPr lang="en-US"/>
              <a:pPr/>
              <a:t>4</a:t>
            </a:fld>
            <a:endParaRPr lang="en-US" dirty="0"/>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08A67-ABD4-4618-9CDA-D3413E0E7808}" type="slidenum">
              <a:rPr lang="en-US"/>
              <a:pPr/>
              <a:t>5</a:t>
            </a:fld>
            <a:endParaRPr lang="en-US" dirty="0"/>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6</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729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7</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74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8</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979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BA8-A34D-4C8E-B3AB-B80C32122F37}" type="slidenum">
              <a:rPr lang="en-US"/>
              <a:pPr/>
              <a:t>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9153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476375" y="5157788"/>
            <a:ext cx="6048375" cy="863600"/>
          </a:xfrm>
        </p:spPr>
        <p:txBody>
          <a:bodyPr/>
          <a:lstStyle>
            <a:lvl1pPr>
              <a:defRPr sz="2800" b="0"/>
            </a:lvl1pPr>
          </a:lstStyle>
          <a:p>
            <a:r>
              <a:rPr lang="ru-RU"/>
              <a:t>Click to edit Master title style</a:t>
            </a:r>
          </a:p>
        </p:txBody>
      </p:sp>
      <p:sp>
        <p:nvSpPr>
          <p:cNvPr id="273412" name="Rectangle 4"/>
          <p:cNvSpPr>
            <a:spLocks noGrp="1" noChangeArrowheads="1"/>
          </p:cNvSpPr>
          <p:nvPr>
            <p:ph type="subTitle" idx="1"/>
          </p:nvPr>
        </p:nvSpPr>
        <p:spPr>
          <a:xfrm>
            <a:off x="1476375" y="5949950"/>
            <a:ext cx="6048375" cy="576263"/>
          </a:xfrm>
        </p:spPr>
        <p:txBody>
          <a:bodyPr/>
          <a:lstStyle>
            <a:lvl1pPr marL="0" indent="0">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29350" y="333375"/>
            <a:ext cx="1943100" cy="61198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95288" y="333375"/>
            <a:ext cx="5681662" cy="61198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95288" y="333375"/>
            <a:ext cx="7777162" cy="61198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95288" y="1125538"/>
            <a:ext cx="3811587"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59275" y="1125538"/>
            <a:ext cx="381317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1476375" y="333375"/>
            <a:ext cx="4967288"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272387" name="Rectangle 3"/>
          <p:cNvSpPr>
            <a:spLocks noGrp="1" noChangeArrowheads="1"/>
          </p:cNvSpPr>
          <p:nvPr>
            <p:ph type="body" idx="1"/>
          </p:nvPr>
        </p:nvSpPr>
        <p:spPr bwMode="auto">
          <a:xfrm>
            <a:off x="395288" y="1125538"/>
            <a:ext cx="7777162" cy="532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fontAlgn="base">
        <a:spcBef>
          <a:spcPct val="0"/>
        </a:spcBef>
        <a:spcAft>
          <a:spcPct val="0"/>
        </a:spcAft>
        <a:defRPr sz="2400" b="1">
          <a:solidFill>
            <a:srgbClr val="080808"/>
          </a:solidFill>
          <a:latin typeface="+mj-lt"/>
          <a:ea typeface="+mj-ea"/>
          <a:cs typeface="+mj-cs"/>
        </a:defRPr>
      </a:lvl1pPr>
      <a:lvl2pPr algn="l" rtl="0" fontAlgn="base">
        <a:spcBef>
          <a:spcPct val="0"/>
        </a:spcBef>
        <a:spcAft>
          <a:spcPct val="0"/>
        </a:spcAft>
        <a:defRPr sz="2400" b="1">
          <a:solidFill>
            <a:srgbClr val="080808"/>
          </a:solidFill>
          <a:latin typeface="Arial" charset="0"/>
        </a:defRPr>
      </a:lvl2pPr>
      <a:lvl3pPr algn="l" rtl="0" fontAlgn="base">
        <a:spcBef>
          <a:spcPct val="0"/>
        </a:spcBef>
        <a:spcAft>
          <a:spcPct val="0"/>
        </a:spcAft>
        <a:defRPr sz="2400" b="1">
          <a:solidFill>
            <a:srgbClr val="080808"/>
          </a:solidFill>
          <a:latin typeface="Arial" charset="0"/>
        </a:defRPr>
      </a:lvl3pPr>
      <a:lvl4pPr algn="l" rtl="0" fontAlgn="base">
        <a:spcBef>
          <a:spcPct val="0"/>
        </a:spcBef>
        <a:spcAft>
          <a:spcPct val="0"/>
        </a:spcAft>
        <a:defRPr sz="2400" b="1">
          <a:solidFill>
            <a:srgbClr val="080808"/>
          </a:solidFill>
          <a:latin typeface="Arial" charset="0"/>
        </a:defRPr>
      </a:lvl4pPr>
      <a:lvl5pPr algn="l" rtl="0" fontAlgn="base">
        <a:spcBef>
          <a:spcPct val="0"/>
        </a:spcBef>
        <a:spcAft>
          <a:spcPct val="0"/>
        </a:spcAft>
        <a:defRPr sz="2400" b="1">
          <a:solidFill>
            <a:srgbClr val="080808"/>
          </a:solidFill>
          <a:latin typeface="Arial" charset="0"/>
        </a:defRPr>
      </a:lvl5pPr>
      <a:lvl6pPr marL="457200" algn="l" rtl="0" fontAlgn="base">
        <a:spcBef>
          <a:spcPct val="0"/>
        </a:spcBef>
        <a:spcAft>
          <a:spcPct val="0"/>
        </a:spcAft>
        <a:defRPr sz="2400" b="1">
          <a:solidFill>
            <a:srgbClr val="080808"/>
          </a:solidFill>
          <a:latin typeface="Arial" charset="0"/>
        </a:defRPr>
      </a:lvl6pPr>
      <a:lvl7pPr marL="914400" algn="l" rtl="0" fontAlgn="base">
        <a:spcBef>
          <a:spcPct val="0"/>
        </a:spcBef>
        <a:spcAft>
          <a:spcPct val="0"/>
        </a:spcAft>
        <a:defRPr sz="2400" b="1">
          <a:solidFill>
            <a:srgbClr val="080808"/>
          </a:solidFill>
          <a:latin typeface="Arial" charset="0"/>
        </a:defRPr>
      </a:lvl7pPr>
      <a:lvl8pPr marL="1371600" algn="l" rtl="0" fontAlgn="base">
        <a:spcBef>
          <a:spcPct val="0"/>
        </a:spcBef>
        <a:spcAft>
          <a:spcPct val="0"/>
        </a:spcAft>
        <a:defRPr sz="2400" b="1">
          <a:solidFill>
            <a:srgbClr val="080808"/>
          </a:solidFill>
          <a:latin typeface="Arial" charset="0"/>
        </a:defRPr>
      </a:lvl8pPr>
      <a:lvl9pPr marL="1828800" algn="l" rtl="0" fontAlgn="base">
        <a:spcBef>
          <a:spcPct val="0"/>
        </a:spcBef>
        <a:spcAft>
          <a:spcPct val="0"/>
        </a:spcAft>
        <a:defRPr sz="2400" b="1">
          <a:solidFill>
            <a:srgbClr val="080808"/>
          </a:solidFill>
          <a:latin typeface="Arial" charset="0"/>
        </a:defRPr>
      </a:lvl9pPr>
    </p:titleStyle>
    <p:bodyStyle>
      <a:lvl1pPr marL="342900" indent="-342900" algn="l" rtl="0" fontAlgn="base">
        <a:spcBef>
          <a:spcPct val="20000"/>
        </a:spcBef>
        <a:spcAft>
          <a:spcPct val="0"/>
        </a:spcAft>
        <a:buChar char="•"/>
        <a:defRPr sz="2800">
          <a:solidFill>
            <a:srgbClr val="080808"/>
          </a:solidFill>
          <a:latin typeface="+mn-lt"/>
          <a:ea typeface="+mn-ea"/>
          <a:cs typeface="+mn-cs"/>
        </a:defRPr>
      </a:lvl1pPr>
      <a:lvl2pPr marL="742950" indent="-285750" algn="l" rtl="0" fontAlgn="base">
        <a:spcBef>
          <a:spcPct val="20000"/>
        </a:spcBef>
        <a:spcAft>
          <a:spcPct val="0"/>
        </a:spcAft>
        <a:buChar char="–"/>
        <a:defRPr sz="2400" b="1">
          <a:solidFill>
            <a:srgbClr val="080808"/>
          </a:solidFill>
          <a:latin typeface="+mn-lt"/>
        </a:defRPr>
      </a:lvl2pPr>
      <a:lvl3pPr marL="1143000" indent="-228600" algn="l" rtl="0" fontAlgn="base">
        <a:spcBef>
          <a:spcPct val="20000"/>
        </a:spcBef>
        <a:spcAft>
          <a:spcPct val="0"/>
        </a:spcAft>
        <a:buChar char="•"/>
        <a:defRPr sz="2400">
          <a:solidFill>
            <a:srgbClr val="080808"/>
          </a:solidFill>
          <a:latin typeface="+mn-lt"/>
        </a:defRPr>
      </a:lvl3pPr>
      <a:lvl4pPr marL="1600200" indent="-228600" algn="l" rtl="0" fontAlgn="base">
        <a:spcBef>
          <a:spcPct val="20000"/>
        </a:spcBef>
        <a:spcAft>
          <a:spcPct val="0"/>
        </a:spcAft>
        <a:buChar char="–"/>
        <a:defRPr sz="2000">
          <a:solidFill>
            <a:srgbClr val="080808"/>
          </a:solidFill>
          <a:latin typeface="+mn-lt"/>
        </a:defRPr>
      </a:lvl4pPr>
      <a:lvl5pPr marL="2057400" indent="-228600" algn="l" rtl="0" fontAlgn="base">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2084722" y="5251450"/>
            <a:ext cx="4896768" cy="841375"/>
          </a:xfrm>
        </p:spPr>
        <p:txBody>
          <a:bodyPr/>
          <a:lstStyle/>
          <a:p>
            <a:r>
              <a:rPr lang="en-US" sz="3200" b="1" dirty="0">
                <a:solidFill>
                  <a:srgbClr val="494949"/>
                </a:solidFill>
                <a:latin typeface="Tahoma" pitchFamily="34" charset="0"/>
              </a:rPr>
              <a:t>Shepherding the Flock</a:t>
            </a:r>
            <a:endParaRPr lang="uk-UA" sz="3200" b="1" dirty="0">
              <a:solidFill>
                <a:srgbClr val="494949"/>
              </a:solidFill>
              <a:latin typeface="Tahoma" pitchFamily="34" charset="0"/>
            </a:endParaRPr>
          </a:p>
        </p:txBody>
      </p:sp>
      <p:sp>
        <p:nvSpPr>
          <p:cNvPr id="280579" name="Rectangle 3"/>
          <p:cNvSpPr>
            <a:spLocks noGrp="1" noChangeArrowheads="1"/>
          </p:cNvSpPr>
          <p:nvPr>
            <p:ph type="subTitle" idx="1"/>
          </p:nvPr>
        </p:nvSpPr>
        <p:spPr>
          <a:xfrm>
            <a:off x="899592" y="5949280"/>
            <a:ext cx="7776863" cy="576535"/>
          </a:xfrm>
        </p:spPr>
        <p:txBody>
          <a:bodyPr/>
          <a:lstStyle/>
          <a:p>
            <a:pPr algn="ctr"/>
            <a:r>
              <a:rPr lang="en-US" sz="1800" b="0" dirty="0">
                <a:effectLst/>
                <a:latin typeface="Calibri" panose="020F0502020204030204" pitchFamily="34" charset="0"/>
                <a:ea typeface="Calibri" panose="020F0502020204030204" pitchFamily="34" charset="0"/>
                <a:cs typeface="Times New Roman" panose="02020603050405020304" pitchFamily="18" charset="0"/>
              </a:rPr>
              <a:t>A Lesson Submitted by Rev. Kevin T. Taylor</a:t>
            </a:r>
          </a:p>
          <a:p>
            <a:pPr algn="ctr"/>
            <a:r>
              <a:rPr lang="en-US" sz="1800" b="0" dirty="0">
                <a:effectLst/>
                <a:latin typeface="Calibri" panose="020F0502020204030204" pitchFamily="34" charset="0"/>
                <a:ea typeface="Calibri" panose="020F0502020204030204" pitchFamily="34" charset="0"/>
                <a:cs typeface="Times New Roman" panose="02020603050405020304" pitchFamily="18" charset="0"/>
              </a:rPr>
              <a:t>Pastor, Israel </a:t>
            </a:r>
            <a:r>
              <a:rPr lang="en-US" sz="1800" b="0" dirty="0" err="1">
                <a:effectLst/>
                <a:latin typeface="Calibri" panose="020F0502020204030204" pitchFamily="34" charset="0"/>
                <a:ea typeface="Calibri" panose="020F0502020204030204" pitchFamily="34" charset="0"/>
                <a:cs typeface="Times New Roman" panose="02020603050405020304" pitchFamily="18" charset="0"/>
              </a:rPr>
              <a:t>A.M.E</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Church, Albany, NY</a:t>
            </a:r>
          </a:p>
          <a:p>
            <a:endParaRPr lang="uk-UA" dirty="0">
              <a:solidFill>
                <a:srgbClr val="494949"/>
              </a:solidFill>
              <a:latin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AutoShape 2"/>
          <p:cNvSpPr>
            <a:spLocks noChangeArrowheads="1"/>
          </p:cNvSpPr>
          <p:nvPr/>
        </p:nvSpPr>
        <p:spPr bwMode="auto">
          <a:xfrm>
            <a:off x="757238" y="3284538"/>
            <a:ext cx="1511300" cy="1655762"/>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75" name="AutoShape 3"/>
          <p:cNvSpPr>
            <a:spLocks noChangeArrowheads="1"/>
          </p:cNvSpPr>
          <p:nvPr/>
        </p:nvSpPr>
        <p:spPr bwMode="auto">
          <a:xfrm flipV="1">
            <a:off x="828675" y="3213100"/>
            <a:ext cx="1371600" cy="2736850"/>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76" name="AutoShape 4"/>
          <p:cNvSpPr>
            <a:spLocks noChangeArrowheads="1"/>
          </p:cNvSpPr>
          <p:nvPr/>
        </p:nvSpPr>
        <p:spPr bwMode="auto">
          <a:xfrm>
            <a:off x="4787900" y="3284538"/>
            <a:ext cx="1511300" cy="1655762"/>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77" name="AutoShape 5"/>
          <p:cNvSpPr>
            <a:spLocks noChangeArrowheads="1"/>
          </p:cNvSpPr>
          <p:nvPr/>
        </p:nvSpPr>
        <p:spPr bwMode="auto">
          <a:xfrm flipV="1">
            <a:off x="4859338" y="3213100"/>
            <a:ext cx="1371600" cy="2736850"/>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78" name="Text Box 6"/>
          <p:cNvSpPr txBox="1">
            <a:spLocks noChangeArrowheads="1"/>
          </p:cNvSpPr>
          <p:nvPr/>
        </p:nvSpPr>
        <p:spPr bwMode="auto">
          <a:xfrm>
            <a:off x="4787901" y="3932238"/>
            <a:ext cx="1443038" cy="1323439"/>
          </a:xfrm>
          <a:prstGeom prst="rect">
            <a:avLst/>
          </a:prstGeom>
          <a:noFill/>
          <a:ln w="0" algn="ctr">
            <a:noFill/>
            <a:miter lim="800000"/>
            <a:headEnd/>
            <a:tailEnd/>
          </a:ln>
          <a:effectLst/>
        </p:spPr>
        <p:txBody>
          <a:bodyPr wrap="square">
            <a:spAutoFit/>
          </a:bodyPr>
          <a:lstStyle/>
          <a:p>
            <a:pPr algn="ctr" eaLnBrk="0" hangingPunct="0"/>
            <a:r>
              <a:rPr lang="en-US" sz="2000" dirty="0">
                <a:effectLst/>
                <a:latin typeface="Calibri" panose="020F0502020204030204" pitchFamily="34" charset="0"/>
                <a:ea typeface="Calibri" panose="020F0502020204030204" pitchFamily="34" charset="0"/>
                <a:cs typeface="Times New Roman" panose="02020603050405020304" pitchFamily="18" charset="0"/>
              </a:rPr>
              <a:t>“That’s the way we’ve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always </a:t>
            </a:r>
            <a:r>
              <a:rPr lang="en-US" sz="2000" dirty="0">
                <a:effectLst/>
                <a:latin typeface="Calibri" panose="020F0502020204030204" pitchFamily="34" charset="0"/>
                <a:ea typeface="Calibri" panose="020F0502020204030204" pitchFamily="34" charset="0"/>
                <a:cs typeface="Times New Roman" panose="02020603050405020304" pitchFamily="18" charset="0"/>
              </a:rPr>
              <a:t>done it”</a:t>
            </a:r>
            <a:endParaRPr lang="en-US" altLang="ko-KR" sz="1600" b="1" dirty="0">
              <a:latin typeface="Verdana" pitchFamily="34" charset="0"/>
              <a:ea typeface="굴림" charset="-127"/>
            </a:endParaRPr>
          </a:p>
        </p:txBody>
      </p:sp>
      <p:sp>
        <p:nvSpPr>
          <p:cNvPr id="284679" name="AutoShape 7"/>
          <p:cNvSpPr>
            <a:spLocks noChangeArrowheads="1"/>
          </p:cNvSpPr>
          <p:nvPr/>
        </p:nvSpPr>
        <p:spPr bwMode="auto">
          <a:xfrm>
            <a:off x="2771775" y="3284538"/>
            <a:ext cx="1511300" cy="1655762"/>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80" name="AutoShape 8"/>
          <p:cNvSpPr>
            <a:spLocks noChangeArrowheads="1"/>
          </p:cNvSpPr>
          <p:nvPr/>
        </p:nvSpPr>
        <p:spPr bwMode="auto">
          <a:xfrm flipV="1">
            <a:off x="2843213" y="3213100"/>
            <a:ext cx="1371600" cy="2736850"/>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81" name="Text Box 9"/>
          <p:cNvSpPr txBox="1">
            <a:spLocks noChangeArrowheads="1"/>
          </p:cNvSpPr>
          <p:nvPr/>
        </p:nvSpPr>
        <p:spPr bwMode="auto">
          <a:xfrm>
            <a:off x="2771775" y="3860800"/>
            <a:ext cx="1584325" cy="2246769"/>
          </a:xfrm>
          <a:prstGeom prst="rect">
            <a:avLst/>
          </a:prstGeom>
          <a:noFill/>
          <a:ln w="0" algn="ctr">
            <a:noFill/>
            <a:miter lim="800000"/>
            <a:headEnd/>
            <a:tailEnd/>
          </a:ln>
          <a:effectLst/>
        </p:spPr>
        <p:txBody>
          <a:bodyPr>
            <a:spAutoFit/>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“Taking turns” honoring members for Women’s Day, Men’s Day, and other special days</a:t>
            </a:r>
          </a:p>
          <a:p>
            <a:pPr algn="ctr" eaLnBrk="0" hangingPunct="0">
              <a:buFontTx/>
              <a:buChar char="•"/>
            </a:pPr>
            <a:endParaRPr lang="en-US" altLang="ko-KR" sz="1400" b="1" dirty="0">
              <a:latin typeface="Verdana" pitchFamily="34" charset="0"/>
              <a:ea typeface="굴림" charset="-127"/>
            </a:endParaRPr>
          </a:p>
        </p:txBody>
      </p:sp>
      <p:sp>
        <p:nvSpPr>
          <p:cNvPr id="284682" name="Text Box 10"/>
          <p:cNvSpPr txBox="1">
            <a:spLocks noChangeArrowheads="1"/>
          </p:cNvSpPr>
          <p:nvPr/>
        </p:nvSpPr>
        <p:spPr bwMode="auto">
          <a:xfrm>
            <a:off x="755650" y="3860800"/>
            <a:ext cx="1584325" cy="1538883"/>
          </a:xfrm>
          <a:prstGeom prst="rect">
            <a:avLst/>
          </a:prstGeom>
          <a:noFill/>
          <a:ln w="0" algn="ctr">
            <a:noFill/>
            <a:miter lim="800000"/>
            <a:headEnd/>
            <a:tailEnd/>
          </a:ln>
          <a:effectLst/>
        </p:spPr>
        <p:txBody>
          <a:bodyPr>
            <a:spAutoFit/>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Having meetings without agendas</a:t>
            </a:r>
          </a:p>
          <a:p>
            <a:pPr algn="ctr" eaLnBrk="0" hangingPunct="0">
              <a:buFontTx/>
              <a:buChar char="•"/>
            </a:pPr>
            <a:endParaRPr lang="en-US" altLang="ko-KR" sz="1400" b="1" dirty="0">
              <a:latin typeface="Verdana" pitchFamily="34" charset="0"/>
              <a:ea typeface="굴림" charset="-127"/>
            </a:endParaRPr>
          </a:p>
        </p:txBody>
      </p:sp>
      <p:sp>
        <p:nvSpPr>
          <p:cNvPr id="284683" name="AutoShape 11"/>
          <p:cNvSpPr>
            <a:spLocks noChangeArrowheads="1"/>
          </p:cNvSpPr>
          <p:nvPr/>
        </p:nvSpPr>
        <p:spPr bwMode="auto">
          <a:xfrm>
            <a:off x="6804025" y="3284538"/>
            <a:ext cx="1511300" cy="1655762"/>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84" name="AutoShape 12"/>
          <p:cNvSpPr>
            <a:spLocks noChangeArrowheads="1"/>
          </p:cNvSpPr>
          <p:nvPr/>
        </p:nvSpPr>
        <p:spPr bwMode="auto">
          <a:xfrm flipV="1">
            <a:off x="6875463" y="3213100"/>
            <a:ext cx="1371600" cy="2736850"/>
          </a:xfrm>
          <a:prstGeom prst="roundRect">
            <a:avLst>
              <a:gd name="adj" fmla="val 16667"/>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sp>
        <p:nvSpPr>
          <p:cNvPr id="284685" name="Text Box 13"/>
          <p:cNvSpPr txBox="1">
            <a:spLocks noChangeArrowheads="1"/>
          </p:cNvSpPr>
          <p:nvPr/>
        </p:nvSpPr>
        <p:spPr bwMode="auto">
          <a:xfrm>
            <a:off x="6713537" y="3981450"/>
            <a:ext cx="1800225" cy="877163"/>
          </a:xfrm>
          <a:prstGeom prst="rect">
            <a:avLst/>
          </a:prstGeom>
          <a:noFill/>
          <a:ln w="0" algn="ctr">
            <a:noFill/>
            <a:miter lim="800000"/>
            <a:headEnd/>
            <a:tailEnd/>
          </a:ln>
          <a:effectLst/>
        </p:spPr>
        <p:txBody>
          <a:bodyPr wrap="square">
            <a:spAutoFit/>
          </a:bodyPr>
          <a:lstStyle/>
          <a:p>
            <a:pPr algn="ctr" eaLnBrk="0" hangingPunct="0"/>
            <a:r>
              <a:rPr lang="en-US" altLang="ko-KR" sz="1700" dirty="0">
                <a:latin typeface="Verdana" pitchFamily="34" charset="0"/>
                <a:ea typeface="굴림" charset="-127"/>
              </a:rPr>
              <a:t>Unwelcoming to visitors, new members</a:t>
            </a:r>
          </a:p>
        </p:txBody>
      </p:sp>
      <p:grpSp>
        <p:nvGrpSpPr>
          <p:cNvPr id="284686" name="Group 14"/>
          <p:cNvGrpSpPr>
            <a:grpSpLocks/>
          </p:cNvGrpSpPr>
          <p:nvPr/>
        </p:nvGrpSpPr>
        <p:grpSpPr bwMode="auto">
          <a:xfrm>
            <a:off x="611188" y="2205038"/>
            <a:ext cx="1800225" cy="1576387"/>
            <a:chOff x="431" y="2750"/>
            <a:chExt cx="1134" cy="993"/>
          </a:xfrm>
        </p:grpSpPr>
        <p:grpSp>
          <p:nvGrpSpPr>
            <p:cNvPr id="284687" name="Group 15"/>
            <p:cNvGrpSpPr>
              <a:grpSpLocks/>
            </p:cNvGrpSpPr>
            <p:nvPr/>
          </p:nvGrpSpPr>
          <p:grpSpPr bwMode="auto">
            <a:xfrm>
              <a:off x="431" y="2750"/>
              <a:ext cx="1134" cy="993"/>
              <a:chOff x="431" y="2750"/>
              <a:chExt cx="1134" cy="993"/>
            </a:xfrm>
          </p:grpSpPr>
          <p:grpSp>
            <p:nvGrpSpPr>
              <p:cNvPr id="284688" name="Group 16"/>
              <p:cNvGrpSpPr>
                <a:grpSpLocks/>
              </p:cNvGrpSpPr>
              <p:nvPr/>
            </p:nvGrpSpPr>
            <p:grpSpPr bwMode="auto">
              <a:xfrm>
                <a:off x="431" y="2750"/>
                <a:ext cx="1134" cy="993"/>
                <a:chOff x="868" y="1477"/>
                <a:chExt cx="4251" cy="2141"/>
              </a:xfrm>
            </p:grpSpPr>
            <p:sp>
              <p:nvSpPr>
                <p:cNvPr id="284689" name="Oval 17"/>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4690" name="Oval 18"/>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4691" name="Oval 19"/>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4692" name="Oval 20"/>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4693" name="Rectangle 21"/>
            <p:cNvSpPr>
              <a:spLocks noChangeArrowheads="1"/>
            </p:cNvSpPr>
            <p:nvPr/>
          </p:nvSpPr>
          <p:spPr bwMode="auto">
            <a:xfrm>
              <a:off x="612" y="3067"/>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Wasting Time</a:t>
              </a:r>
              <a:endParaRPr lang="en-US" sz="2800" b="1" baseline="-25000" dirty="0">
                <a:solidFill>
                  <a:schemeClr val="bg1"/>
                </a:solidFill>
              </a:endParaRPr>
            </a:p>
          </p:txBody>
        </p:sp>
      </p:grpSp>
      <p:grpSp>
        <p:nvGrpSpPr>
          <p:cNvPr id="284694" name="Group 22"/>
          <p:cNvGrpSpPr>
            <a:grpSpLocks/>
          </p:cNvGrpSpPr>
          <p:nvPr/>
        </p:nvGrpSpPr>
        <p:grpSpPr bwMode="auto">
          <a:xfrm>
            <a:off x="6659563" y="2212975"/>
            <a:ext cx="1800225" cy="1576388"/>
            <a:chOff x="4195" y="2750"/>
            <a:chExt cx="1134" cy="993"/>
          </a:xfrm>
        </p:grpSpPr>
        <p:grpSp>
          <p:nvGrpSpPr>
            <p:cNvPr id="284695" name="Group 23"/>
            <p:cNvGrpSpPr>
              <a:grpSpLocks/>
            </p:cNvGrpSpPr>
            <p:nvPr/>
          </p:nvGrpSpPr>
          <p:grpSpPr bwMode="auto">
            <a:xfrm>
              <a:off x="4195" y="2750"/>
              <a:ext cx="1134" cy="993"/>
              <a:chOff x="4195" y="2750"/>
              <a:chExt cx="1134" cy="993"/>
            </a:xfrm>
          </p:grpSpPr>
          <p:grpSp>
            <p:nvGrpSpPr>
              <p:cNvPr id="284696" name="Group 24"/>
              <p:cNvGrpSpPr>
                <a:grpSpLocks/>
              </p:cNvGrpSpPr>
              <p:nvPr/>
            </p:nvGrpSpPr>
            <p:grpSpPr bwMode="auto">
              <a:xfrm>
                <a:off x="4195" y="2750"/>
                <a:ext cx="1134" cy="993"/>
                <a:chOff x="868" y="1477"/>
                <a:chExt cx="4251" cy="2141"/>
              </a:xfrm>
            </p:grpSpPr>
            <p:sp>
              <p:nvSpPr>
                <p:cNvPr id="284697" name="Oval 2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4698" name="Oval 2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4699" name="Oval 27"/>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4700" name="Oval 28"/>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4701" name="Rectangle 29"/>
            <p:cNvSpPr>
              <a:spLocks noChangeArrowheads="1"/>
            </p:cNvSpPr>
            <p:nvPr/>
          </p:nvSpPr>
          <p:spPr bwMode="auto">
            <a:xfrm>
              <a:off x="4385" y="2998"/>
              <a:ext cx="818" cy="394"/>
            </a:xfrm>
            <a:prstGeom prst="rect">
              <a:avLst/>
            </a:prstGeom>
            <a:noFill/>
            <a:ln w="9525">
              <a:noFill/>
              <a:miter lim="800000"/>
              <a:headEnd/>
              <a:tailEnd/>
            </a:ln>
            <a:effectLst/>
          </p:spPr>
          <p:txBody>
            <a:bodyPr wrap="square">
              <a:spAutoFit/>
            </a:bodyPr>
            <a:lstStyle/>
            <a:p>
              <a:pPr algn="ctr"/>
              <a:r>
                <a:rPr lang="en-US" altLang="ko-KR" sz="2600" b="1" baseline="-25000" dirty="0">
                  <a:solidFill>
                    <a:schemeClr val="bg1"/>
                  </a:solidFill>
                  <a:ea typeface="굴림" charset="-127"/>
                </a:rPr>
                <a:t>Being</a:t>
              </a:r>
            </a:p>
            <a:p>
              <a:pPr algn="ctr"/>
              <a:r>
                <a:rPr lang="en-US" altLang="ko-KR" sz="2600" b="1" baseline="-25000" dirty="0">
                  <a:solidFill>
                    <a:schemeClr val="bg1"/>
                  </a:solidFill>
                  <a:ea typeface="굴림" charset="-127"/>
                </a:rPr>
                <a:t>Lukewarm</a:t>
              </a:r>
              <a:endParaRPr lang="en-US" sz="2600" b="1" baseline="-25000" dirty="0">
                <a:solidFill>
                  <a:schemeClr val="bg1"/>
                </a:solidFill>
              </a:endParaRPr>
            </a:p>
          </p:txBody>
        </p:sp>
      </p:grpSp>
      <p:grpSp>
        <p:nvGrpSpPr>
          <p:cNvPr id="284702" name="Group 30"/>
          <p:cNvGrpSpPr>
            <a:grpSpLocks/>
          </p:cNvGrpSpPr>
          <p:nvPr/>
        </p:nvGrpSpPr>
        <p:grpSpPr bwMode="auto">
          <a:xfrm>
            <a:off x="2627313" y="2205038"/>
            <a:ext cx="1800225" cy="1576387"/>
            <a:chOff x="1111" y="1394"/>
            <a:chExt cx="1134" cy="993"/>
          </a:xfrm>
        </p:grpSpPr>
        <p:grpSp>
          <p:nvGrpSpPr>
            <p:cNvPr id="284703" name="Group 31"/>
            <p:cNvGrpSpPr>
              <a:grpSpLocks/>
            </p:cNvGrpSpPr>
            <p:nvPr/>
          </p:nvGrpSpPr>
          <p:grpSpPr bwMode="auto">
            <a:xfrm>
              <a:off x="1111" y="1394"/>
              <a:ext cx="1134" cy="993"/>
              <a:chOff x="2336" y="3117"/>
              <a:chExt cx="1134" cy="993"/>
            </a:xfrm>
          </p:grpSpPr>
          <p:grpSp>
            <p:nvGrpSpPr>
              <p:cNvPr id="284704" name="Group 32"/>
              <p:cNvGrpSpPr>
                <a:grpSpLocks/>
              </p:cNvGrpSpPr>
              <p:nvPr/>
            </p:nvGrpSpPr>
            <p:grpSpPr bwMode="auto">
              <a:xfrm>
                <a:off x="2336" y="3117"/>
                <a:ext cx="1134" cy="993"/>
                <a:chOff x="868" y="1477"/>
                <a:chExt cx="4251" cy="2141"/>
              </a:xfrm>
            </p:grpSpPr>
            <p:sp>
              <p:nvSpPr>
                <p:cNvPr id="284705" name="Oval 33"/>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4706" name="Oval 34"/>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4707" name="Oval 35"/>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84708" name="Oval 36"/>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4709" name="Rectangle 37"/>
            <p:cNvSpPr>
              <a:spLocks noChangeArrowheads="1"/>
            </p:cNvSpPr>
            <p:nvPr/>
          </p:nvSpPr>
          <p:spPr bwMode="auto">
            <a:xfrm>
              <a:off x="1306" y="1634"/>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Being Insular</a:t>
              </a:r>
              <a:endParaRPr lang="en-US" sz="2800" b="1" baseline="-25000" dirty="0">
                <a:solidFill>
                  <a:schemeClr val="bg1"/>
                </a:solidFill>
              </a:endParaRPr>
            </a:p>
          </p:txBody>
        </p:sp>
      </p:grpSp>
      <p:grpSp>
        <p:nvGrpSpPr>
          <p:cNvPr id="284710" name="Group 38"/>
          <p:cNvGrpSpPr>
            <a:grpSpLocks/>
          </p:cNvGrpSpPr>
          <p:nvPr/>
        </p:nvGrpSpPr>
        <p:grpSpPr bwMode="auto">
          <a:xfrm>
            <a:off x="4643438" y="2205038"/>
            <a:ext cx="1800225" cy="1576387"/>
            <a:chOff x="4195" y="2750"/>
            <a:chExt cx="1134" cy="993"/>
          </a:xfrm>
        </p:grpSpPr>
        <p:grpSp>
          <p:nvGrpSpPr>
            <p:cNvPr id="284711" name="Group 39"/>
            <p:cNvGrpSpPr>
              <a:grpSpLocks/>
            </p:cNvGrpSpPr>
            <p:nvPr/>
          </p:nvGrpSpPr>
          <p:grpSpPr bwMode="auto">
            <a:xfrm>
              <a:off x="4195" y="2750"/>
              <a:ext cx="1134" cy="993"/>
              <a:chOff x="4195" y="2750"/>
              <a:chExt cx="1134" cy="993"/>
            </a:xfrm>
          </p:grpSpPr>
          <p:grpSp>
            <p:nvGrpSpPr>
              <p:cNvPr id="284712" name="Group 40"/>
              <p:cNvGrpSpPr>
                <a:grpSpLocks/>
              </p:cNvGrpSpPr>
              <p:nvPr/>
            </p:nvGrpSpPr>
            <p:grpSpPr bwMode="auto">
              <a:xfrm>
                <a:off x="4195" y="2750"/>
                <a:ext cx="1134" cy="993"/>
                <a:chOff x="868" y="1477"/>
                <a:chExt cx="4251" cy="2141"/>
              </a:xfrm>
            </p:grpSpPr>
            <p:sp>
              <p:nvSpPr>
                <p:cNvPr id="284713" name="Oval 41"/>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4714" name="Oval 42"/>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4715" name="Oval 43"/>
              <p:cNvSpPr>
                <a:spLocks noChangeArrowheads="1"/>
              </p:cNvSpPr>
              <p:nvPr/>
            </p:nvSpPr>
            <p:spPr bwMode="auto">
              <a:xfrm flipH="1">
                <a:off x="4285" y="2841"/>
                <a:ext cx="953" cy="791"/>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284716" name="Oval 44"/>
              <p:cNvSpPr>
                <a:spLocks noChangeArrowheads="1"/>
              </p:cNvSpPr>
              <p:nvPr/>
            </p:nvSpPr>
            <p:spPr bwMode="auto">
              <a:xfrm flipH="1">
                <a:off x="4375" y="2865"/>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4717" name="Rectangle 45"/>
            <p:cNvSpPr>
              <a:spLocks noChangeArrowheads="1"/>
            </p:cNvSpPr>
            <p:nvPr/>
          </p:nvSpPr>
          <p:spPr bwMode="auto">
            <a:xfrm>
              <a:off x="4385" y="2879"/>
              <a:ext cx="771" cy="601"/>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Being</a:t>
              </a:r>
            </a:p>
            <a:p>
              <a:pPr algn="ctr"/>
              <a:r>
                <a:rPr lang="en-US" altLang="ko-KR" sz="2800" b="1" baseline="-25000" dirty="0">
                  <a:solidFill>
                    <a:schemeClr val="bg1"/>
                  </a:solidFill>
                  <a:ea typeface="굴림" charset="-127"/>
                </a:rPr>
                <a:t>Change Adverse</a:t>
              </a:r>
              <a:endParaRPr lang="en-US" sz="2800" b="1" baseline="-25000" dirty="0">
                <a:solidFill>
                  <a:schemeClr val="bg1"/>
                </a:solidFill>
              </a:endParaRPr>
            </a:p>
          </p:txBody>
        </p:sp>
      </p:grpSp>
      <p:sp>
        <p:nvSpPr>
          <p:cNvPr id="2" name="Rectangle 2">
            <a:extLst>
              <a:ext uri="{FF2B5EF4-FFF2-40B4-BE49-F238E27FC236}">
                <a16:creationId xmlns:a16="http://schemas.microsoft.com/office/drawing/2014/main" id="{6C33BD2F-A45C-D41B-1521-88475CD9D5FA}"/>
              </a:ext>
            </a:extLst>
          </p:cNvPr>
          <p:cNvSpPr>
            <a:spLocks noGrp="1" noChangeArrowheads="1"/>
          </p:cNvSpPr>
          <p:nvPr>
            <p:ph type="title"/>
          </p:nvPr>
        </p:nvSpPr>
        <p:spPr>
          <a:xfrm>
            <a:off x="2515237" y="1503363"/>
            <a:ext cx="6516216" cy="719138"/>
          </a:xfrm>
        </p:spPr>
        <p:txBody>
          <a:bodyPr/>
          <a:lstStyle/>
          <a:p>
            <a:r>
              <a:rPr lang="en-US" u="sng" dirty="0">
                <a:solidFill>
                  <a:srgbClr val="000000"/>
                </a:solidFill>
                <a:latin typeface="Verdana" pitchFamily="34" charset="0"/>
              </a:rPr>
              <a:t>“BREAK” EVERY CHAIN</a:t>
            </a:r>
            <a:endParaRPr lang="uk-UA" u="sng" dirty="0">
              <a:solidFill>
                <a:srgbClr val="000000"/>
              </a:solidFill>
              <a:latin typeface="Verdana" pitchFamily="34" charset="0"/>
            </a:endParaRPr>
          </a:p>
        </p:txBody>
      </p:sp>
      <p:sp>
        <p:nvSpPr>
          <p:cNvPr id="3" name="TextBox 2">
            <a:extLst>
              <a:ext uri="{FF2B5EF4-FFF2-40B4-BE49-F238E27FC236}">
                <a16:creationId xmlns:a16="http://schemas.microsoft.com/office/drawing/2014/main" id="{24094DBC-351A-3659-2755-C52F8AEC48F8}"/>
              </a:ext>
            </a:extLst>
          </p:cNvPr>
          <p:cNvSpPr txBox="1"/>
          <p:nvPr/>
        </p:nvSpPr>
        <p:spPr>
          <a:xfrm>
            <a:off x="395536" y="6120323"/>
            <a:ext cx="8352927" cy="369332"/>
          </a:xfrm>
          <a:prstGeom prst="rect">
            <a:avLst/>
          </a:prstGeom>
          <a:noFill/>
        </p:spPr>
        <p:txBody>
          <a:bodyPr wrap="square" rtlCol="0">
            <a:spAutoFit/>
          </a:bodyPr>
          <a:lstStyle/>
          <a:p>
            <a:r>
              <a:rPr lang="en-US" b="1" i="1" dirty="0"/>
              <a:t>Shepherds can help the sheep “break” bad habits, such as the ones above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Powerful Ways to Pray for Your Church Family -">
            <a:extLst>
              <a:ext uri="{FF2B5EF4-FFF2-40B4-BE49-F238E27FC236}">
                <a16:creationId xmlns:a16="http://schemas.microsoft.com/office/drawing/2014/main" id="{EB1AA78E-7DE5-BE83-731B-1629E8790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51"/>
          <a:stretch/>
        </p:blipFill>
        <p:spPr bwMode="auto">
          <a:xfrm>
            <a:off x="2051720" y="2060848"/>
            <a:ext cx="5314900" cy="463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0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283660" name="Rectangle 12"/>
            <p:cNvSpPr>
              <a:spLocks noChangeArrowheads="1"/>
            </p:cNvSpPr>
            <p:nvPr/>
          </p:nvSpPr>
          <p:spPr bwMode="auto">
            <a:xfrm>
              <a:off x="2184" y="1506"/>
              <a:ext cx="1323" cy="523"/>
            </a:xfrm>
            <a:prstGeom prst="rect">
              <a:avLst/>
            </a:prstGeom>
            <a:noFill/>
            <a:ln w="9525">
              <a:noFill/>
              <a:miter lim="800000"/>
              <a:headEnd/>
              <a:tailEnd/>
            </a:ln>
            <a:effectLst/>
          </p:spPr>
          <p:txBody>
            <a:bodyPr wrap="none">
              <a:spAutoFit/>
            </a:bodyPr>
            <a:lstStyle/>
            <a:p>
              <a:pPr algn="ctr"/>
              <a:r>
                <a:rPr lang="en-US" altLang="ko-KR" sz="3600" b="1" baseline="-25000" dirty="0">
                  <a:solidFill>
                    <a:schemeClr val="bg1"/>
                  </a:solidFill>
                  <a:ea typeface="굴림" charset="-127"/>
                </a:rPr>
                <a:t>Great</a:t>
              </a:r>
            </a:p>
            <a:p>
              <a:pPr algn="ctr"/>
              <a:r>
                <a:rPr lang="en-US" altLang="ko-KR" sz="3600" b="1" baseline="-25000" dirty="0">
                  <a:solidFill>
                    <a:schemeClr val="bg1"/>
                  </a:solidFill>
                  <a:ea typeface="굴림" charset="-127"/>
                </a:rPr>
                <a:t>Expectations</a:t>
              </a:r>
              <a:endParaRPr lang="en-US" sz="36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68" name="Rectangle 20"/>
            <p:cNvSpPr>
              <a:spLocks noChangeArrowheads="1"/>
            </p:cNvSpPr>
            <p:nvPr/>
          </p:nvSpPr>
          <p:spPr bwMode="auto">
            <a:xfrm>
              <a:off x="612" y="3067"/>
              <a:ext cx="771" cy="239"/>
            </a:xfrm>
            <a:prstGeom prst="rect">
              <a:avLst/>
            </a:prstGeom>
            <a:noFill/>
            <a:ln w="9525">
              <a:noFill/>
              <a:miter lim="800000"/>
              <a:headEnd/>
              <a:tailEnd/>
            </a:ln>
            <a:effectLst/>
          </p:spPr>
          <p:txBody>
            <a:bodyPr>
              <a:spAutoFit/>
            </a:bodyPr>
            <a:lstStyle/>
            <a:p>
              <a:pPr algn="ctr"/>
              <a:r>
                <a:rPr lang="en-US" sz="2800" b="1" baseline="-25000" dirty="0">
                  <a:solidFill>
                    <a:schemeClr val="bg1"/>
                  </a:solidFill>
                  <a:ea typeface="굴림" charset="-127"/>
                </a:rPr>
                <a:t>#1</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76" name="Rectangle 28"/>
            <p:cNvSpPr>
              <a:spLocks noChangeArrowheads="1"/>
            </p:cNvSpPr>
            <p:nvPr/>
          </p:nvSpPr>
          <p:spPr bwMode="auto">
            <a:xfrm>
              <a:off x="4377" y="3067"/>
              <a:ext cx="771" cy="24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#3</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84" name="Rectangle 36"/>
            <p:cNvSpPr>
              <a:spLocks noChangeArrowheads="1"/>
            </p:cNvSpPr>
            <p:nvPr/>
          </p:nvSpPr>
          <p:spPr bwMode="auto">
            <a:xfrm>
              <a:off x="1292" y="1706"/>
              <a:ext cx="771" cy="240"/>
            </a:xfrm>
            <a:prstGeom prst="rect">
              <a:avLst/>
            </a:prstGeom>
            <a:noFill/>
            <a:ln w="9525">
              <a:noFill/>
              <a:miter lim="800000"/>
              <a:headEnd/>
              <a:tailEnd/>
            </a:ln>
            <a:effectLst/>
          </p:spPr>
          <p:txBody>
            <a:bodyPr>
              <a:spAutoFit/>
            </a:bodyPr>
            <a:lstStyle/>
            <a:p>
              <a:pPr algn="ctr"/>
              <a:r>
                <a:rPr lang="en-US" altLang="ko-KR" sz="2800" b="1" baseline="-25000" dirty="0">
                  <a:solidFill>
                    <a:schemeClr val="tx2"/>
                  </a:solidFill>
                  <a:ea typeface="굴림" charset="-127"/>
                </a:rPr>
                <a:t>#2</a:t>
              </a:r>
              <a:endParaRPr lang="en-US" sz="2800" b="1" baseline="-25000" dirty="0">
                <a:solidFill>
                  <a:schemeClr val="tx2"/>
                </a:solidFill>
              </a:endParaRPr>
            </a:p>
          </p:txBody>
        </p:sp>
      </p:grpSp>
      <p:sp>
        <p:nvSpPr>
          <p:cNvPr id="3" name="TextBox 2">
            <a:extLst>
              <a:ext uri="{FF2B5EF4-FFF2-40B4-BE49-F238E27FC236}">
                <a16:creationId xmlns:a16="http://schemas.microsoft.com/office/drawing/2014/main" id="{65132CC4-02E8-7A0B-E1CC-9A1FBC7A36C1}"/>
              </a:ext>
            </a:extLst>
          </p:cNvPr>
          <p:cNvSpPr txBox="1"/>
          <p:nvPr/>
        </p:nvSpPr>
        <p:spPr>
          <a:xfrm>
            <a:off x="186630" y="2189529"/>
            <a:ext cx="2016894" cy="1631216"/>
          </a:xfrm>
          <a:prstGeom prst="rect">
            <a:avLst/>
          </a:prstGeom>
          <a:noFill/>
        </p:spPr>
        <p:txBody>
          <a:bodyPr wrap="square" rtlCol="0">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Pastors, what are your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top three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expectations for the sheep of your flock?</a:t>
            </a:r>
          </a:p>
        </p:txBody>
      </p:sp>
      <p:sp>
        <p:nvSpPr>
          <p:cNvPr id="4" name="TextBox 3">
            <a:extLst>
              <a:ext uri="{FF2B5EF4-FFF2-40B4-BE49-F238E27FC236}">
                <a16:creationId xmlns:a16="http://schemas.microsoft.com/office/drawing/2014/main" id="{C22CA05C-8087-D98C-08F4-742FFF576A09}"/>
              </a:ext>
            </a:extLst>
          </p:cNvPr>
          <p:cNvSpPr txBox="1"/>
          <p:nvPr/>
        </p:nvSpPr>
        <p:spPr>
          <a:xfrm>
            <a:off x="6885231" y="2191860"/>
            <a:ext cx="2016894" cy="1631216"/>
          </a:xfrm>
          <a:prstGeom prst="rect">
            <a:avLst/>
          </a:prstGeom>
          <a:noFill/>
        </p:spPr>
        <p:txBody>
          <a:bodyPr wrap="square" rtlCol="0">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Laity, what are your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top three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expectations for the shepherd of your flock?</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21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AutoShape 2"/>
          <p:cNvSpPr>
            <a:spLocks noChangeArrowheads="1"/>
          </p:cNvSpPr>
          <p:nvPr/>
        </p:nvSpPr>
        <p:spPr bwMode="auto">
          <a:xfrm>
            <a:off x="4427538" y="3502025"/>
            <a:ext cx="2665412" cy="1511300"/>
          </a:xfrm>
          <a:custGeom>
            <a:avLst/>
            <a:gdLst>
              <a:gd name="G0" fmla="+- 17007 0 0"/>
              <a:gd name="G1" fmla="+- 3653 0 0"/>
              <a:gd name="G2" fmla="+- 21600 0 3653"/>
              <a:gd name="G3" fmla="+- 10800 0 3653"/>
              <a:gd name="G4" fmla="+- 21600 0 17007"/>
              <a:gd name="G5" fmla="*/ G4 G3 10800"/>
              <a:gd name="G6" fmla="+- 21600 0 G5"/>
              <a:gd name="T0" fmla="*/ 17007 w 21600"/>
              <a:gd name="T1" fmla="*/ 0 h 21600"/>
              <a:gd name="T2" fmla="*/ 0 w 21600"/>
              <a:gd name="T3" fmla="*/ 10800 h 21600"/>
              <a:gd name="T4" fmla="*/ 1700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007" y="0"/>
                </a:moveTo>
                <a:lnTo>
                  <a:pt x="17007" y="3653"/>
                </a:lnTo>
                <a:lnTo>
                  <a:pt x="3375" y="3653"/>
                </a:lnTo>
                <a:lnTo>
                  <a:pt x="3375" y="17947"/>
                </a:lnTo>
                <a:lnTo>
                  <a:pt x="17007" y="17947"/>
                </a:lnTo>
                <a:lnTo>
                  <a:pt x="17007" y="21600"/>
                </a:lnTo>
                <a:lnTo>
                  <a:pt x="21600" y="10800"/>
                </a:lnTo>
                <a:close/>
              </a:path>
              <a:path w="21600" h="21600">
                <a:moveTo>
                  <a:pt x="1350" y="3653"/>
                </a:moveTo>
                <a:lnTo>
                  <a:pt x="1350" y="17947"/>
                </a:lnTo>
                <a:lnTo>
                  <a:pt x="2700" y="17947"/>
                </a:lnTo>
                <a:lnTo>
                  <a:pt x="2700" y="3653"/>
                </a:lnTo>
                <a:close/>
              </a:path>
              <a:path w="21600" h="21600">
                <a:moveTo>
                  <a:pt x="0" y="3653"/>
                </a:moveTo>
                <a:lnTo>
                  <a:pt x="0" y="17947"/>
                </a:lnTo>
                <a:lnTo>
                  <a:pt x="675" y="17947"/>
                </a:lnTo>
                <a:lnTo>
                  <a:pt x="675" y="3653"/>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grpSp>
        <p:nvGrpSpPr>
          <p:cNvPr id="296963" name="Group 3"/>
          <p:cNvGrpSpPr>
            <a:grpSpLocks/>
          </p:cNvGrpSpPr>
          <p:nvPr/>
        </p:nvGrpSpPr>
        <p:grpSpPr bwMode="auto">
          <a:xfrm>
            <a:off x="4500563" y="1917700"/>
            <a:ext cx="2016125" cy="4464050"/>
            <a:chOff x="4014" y="845"/>
            <a:chExt cx="1225" cy="3356"/>
          </a:xfrm>
        </p:grpSpPr>
        <p:sp>
          <p:nvSpPr>
            <p:cNvPr id="296964" name="AutoShape 4"/>
            <p:cNvSpPr>
              <a:spLocks noChangeArrowheads="1"/>
            </p:cNvSpPr>
            <p:nvPr/>
          </p:nvSpPr>
          <p:spPr bwMode="auto">
            <a:xfrm flipV="1">
              <a:off x="4014" y="845"/>
              <a:ext cx="1225" cy="3356"/>
            </a:xfrm>
            <a:prstGeom prst="roundRect">
              <a:avLst>
                <a:gd name="adj" fmla="val 16667"/>
              </a:avLst>
            </a:prstGeom>
            <a:solidFill>
              <a:schemeClr val="folHlink"/>
            </a:solidFill>
            <a:ln w="9525">
              <a:noFill/>
              <a:round/>
              <a:headEnd/>
              <a:tailEnd/>
            </a:ln>
            <a:effectLst/>
          </p:spPr>
          <p:txBody>
            <a:bodyPr wrap="none" anchor="ctr"/>
            <a:lstStyle/>
            <a:p>
              <a:endParaRPr lang="ru-RU"/>
            </a:p>
          </p:txBody>
        </p:sp>
        <p:sp>
          <p:nvSpPr>
            <p:cNvPr id="296965" name="AutoShape 5"/>
            <p:cNvSpPr>
              <a:spLocks noChangeArrowheads="1"/>
            </p:cNvSpPr>
            <p:nvPr/>
          </p:nvSpPr>
          <p:spPr bwMode="auto">
            <a:xfrm rot="10800000">
              <a:off x="4035" y="866"/>
              <a:ext cx="1194" cy="635"/>
            </a:xfrm>
            <a:prstGeom prst="roundRect">
              <a:avLst>
                <a:gd name="adj" fmla="val 32602"/>
              </a:avLst>
            </a:prstGeom>
            <a:gradFill rotWithShape="1">
              <a:gsLst>
                <a:gs pos="0">
                  <a:schemeClr val="folHlink">
                    <a:alpha val="0"/>
                  </a:schemeClr>
                </a:gs>
                <a:gs pos="100000">
                  <a:schemeClr val="bg1"/>
                </a:gs>
              </a:gsLst>
              <a:lin ang="5400000" scaled="1"/>
            </a:gradFill>
            <a:ln w="9525">
              <a:noFill/>
              <a:round/>
              <a:headEnd/>
              <a:tailEnd/>
            </a:ln>
            <a:effectLst/>
          </p:spPr>
          <p:txBody>
            <a:bodyPr wrap="none" anchor="ctr"/>
            <a:lstStyle/>
            <a:p>
              <a:endParaRPr lang="ru-RU"/>
            </a:p>
          </p:txBody>
        </p:sp>
      </p:grpSp>
      <p:sp>
        <p:nvSpPr>
          <p:cNvPr id="296966" name="AutoShape 6"/>
          <p:cNvSpPr>
            <a:spLocks noChangeArrowheads="1"/>
          </p:cNvSpPr>
          <p:nvPr/>
        </p:nvSpPr>
        <p:spPr bwMode="auto">
          <a:xfrm>
            <a:off x="250825" y="2709863"/>
            <a:ext cx="2952750" cy="2879725"/>
          </a:xfrm>
          <a:custGeom>
            <a:avLst/>
            <a:gdLst>
              <a:gd name="G0" fmla="+- 14946 0 0"/>
              <a:gd name="G1" fmla="+- 3929 0 0"/>
              <a:gd name="G2" fmla="+- 21600 0 3929"/>
              <a:gd name="G3" fmla="+- 10800 0 3929"/>
              <a:gd name="G4" fmla="+- 21600 0 14946"/>
              <a:gd name="G5" fmla="*/ G4 G3 10800"/>
              <a:gd name="G6" fmla="+- 21600 0 G5"/>
              <a:gd name="T0" fmla="*/ 14946 w 21600"/>
              <a:gd name="T1" fmla="*/ 0 h 21600"/>
              <a:gd name="T2" fmla="*/ 0 w 21600"/>
              <a:gd name="T3" fmla="*/ 10800 h 21600"/>
              <a:gd name="T4" fmla="*/ 1494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946" y="0"/>
                </a:moveTo>
                <a:lnTo>
                  <a:pt x="14946" y="3929"/>
                </a:lnTo>
                <a:lnTo>
                  <a:pt x="3375" y="3929"/>
                </a:lnTo>
                <a:lnTo>
                  <a:pt x="3375" y="17671"/>
                </a:lnTo>
                <a:lnTo>
                  <a:pt x="14946" y="17671"/>
                </a:lnTo>
                <a:lnTo>
                  <a:pt x="14946" y="21600"/>
                </a:lnTo>
                <a:lnTo>
                  <a:pt x="21600" y="10800"/>
                </a:lnTo>
                <a:close/>
              </a:path>
              <a:path w="21600" h="21600">
                <a:moveTo>
                  <a:pt x="1350" y="3929"/>
                </a:moveTo>
                <a:lnTo>
                  <a:pt x="1350" y="17671"/>
                </a:lnTo>
                <a:lnTo>
                  <a:pt x="2700" y="17671"/>
                </a:lnTo>
                <a:lnTo>
                  <a:pt x="2700" y="3929"/>
                </a:lnTo>
                <a:close/>
              </a:path>
              <a:path w="21600" h="21600">
                <a:moveTo>
                  <a:pt x="0" y="3929"/>
                </a:moveTo>
                <a:lnTo>
                  <a:pt x="0" y="17671"/>
                </a:lnTo>
                <a:lnTo>
                  <a:pt x="675" y="17671"/>
                </a:lnTo>
                <a:lnTo>
                  <a:pt x="675" y="3929"/>
                </a:lnTo>
                <a:close/>
              </a:path>
            </a:pathLst>
          </a:custGeom>
          <a:gradFill rotWithShape="1">
            <a:gsLst>
              <a:gs pos="0">
                <a:schemeClr val="folHlink">
                  <a:gamma/>
                  <a:tint val="0"/>
                  <a:invGamma/>
                  <a:alpha val="0"/>
                </a:schemeClr>
              </a:gs>
              <a:gs pos="100000">
                <a:schemeClr val="folHlink"/>
              </a:gs>
            </a:gsLst>
            <a:lin ang="0" scaled="1"/>
          </a:gradFill>
          <a:ln w="9525">
            <a:noFill/>
            <a:miter lim="800000"/>
            <a:headEnd/>
            <a:tailEnd/>
          </a:ln>
          <a:effectLst/>
        </p:spPr>
        <p:txBody>
          <a:bodyPr wrap="none" anchor="ctr"/>
          <a:lstStyle/>
          <a:p>
            <a:endParaRPr lang="ru-RU"/>
          </a:p>
        </p:txBody>
      </p:sp>
      <p:sp>
        <p:nvSpPr>
          <p:cNvPr id="296968" name="Text Box 8"/>
          <p:cNvSpPr txBox="1">
            <a:spLocks noChangeArrowheads="1"/>
          </p:cNvSpPr>
          <p:nvPr/>
        </p:nvSpPr>
        <p:spPr bwMode="auto">
          <a:xfrm rot="16200000">
            <a:off x="1401378" y="927299"/>
            <a:ext cx="615553" cy="2949575"/>
          </a:xfrm>
          <a:prstGeom prst="rect">
            <a:avLst/>
          </a:prstGeom>
          <a:noFill/>
          <a:ln w="9525" algn="ctr">
            <a:noFill/>
            <a:miter lim="800000"/>
            <a:headEnd/>
            <a:tailEnd/>
          </a:ln>
          <a:effectLst/>
        </p:spPr>
        <p:txBody>
          <a:bodyPr vert="eaVert">
            <a:spAutoFit/>
          </a:bodyPr>
          <a:lstStyle/>
          <a:p>
            <a:pPr eaLnBrk="0" hangingPunct="0"/>
            <a:r>
              <a:rPr lang="en-US" altLang="ko-KR" sz="2800" b="1" dirty="0">
                <a:ea typeface="굴림" charset="-127"/>
              </a:rPr>
              <a:t>Paradigm Shift</a:t>
            </a:r>
          </a:p>
        </p:txBody>
      </p:sp>
      <p:grpSp>
        <p:nvGrpSpPr>
          <p:cNvPr id="296969" name="Group 9"/>
          <p:cNvGrpSpPr>
            <a:grpSpLocks/>
          </p:cNvGrpSpPr>
          <p:nvPr/>
        </p:nvGrpSpPr>
        <p:grpSpPr bwMode="auto">
          <a:xfrm>
            <a:off x="393700" y="3141663"/>
            <a:ext cx="2233613" cy="2016125"/>
            <a:chOff x="431" y="2750"/>
            <a:chExt cx="1134" cy="993"/>
          </a:xfrm>
        </p:grpSpPr>
        <p:grpSp>
          <p:nvGrpSpPr>
            <p:cNvPr id="296970" name="Group 10"/>
            <p:cNvGrpSpPr>
              <a:grpSpLocks/>
            </p:cNvGrpSpPr>
            <p:nvPr/>
          </p:nvGrpSpPr>
          <p:grpSpPr bwMode="auto">
            <a:xfrm>
              <a:off x="431" y="2750"/>
              <a:ext cx="1134" cy="993"/>
              <a:chOff x="431" y="2750"/>
              <a:chExt cx="1134" cy="993"/>
            </a:xfrm>
          </p:grpSpPr>
          <p:grpSp>
            <p:nvGrpSpPr>
              <p:cNvPr id="296971" name="Group 11"/>
              <p:cNvGrpSpPr>
                <a:grpSpLocks/>
              </p:cNvGrpSpPr>
              <p:nvPr/>
            </p:nvGrpSpPr>
            <p:grpSpPr bwMode="auto">
              <a:xfrm>
                <a:off x="431" y="2750"/>
                <a:ext cx="1134" cy="993"/>
                <a:chOff x="868" y="1477"/>
                <a:chExt cx="4251" cy="2141"/>
              </a:xfrm>
            </p:grpSpPr>
            <p:sp>
              <p:nvSpPr>
                <p:cNvPr id="296972" name="Oval 1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96973" name="Oval 1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96974" name="Oval 14"/>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96975" name="Oval 15"/>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96976" name="Rectangle 16"/>
            <p:cNvSpPr>
              <a:spLocks noChangeArrowheads="1"/>
            </p:cNvSpPr>
            <p:nvPr/>
          </p:nvSpPr>
          <p:spPr bwMode="auto">
            <a:xfrm>
              <a:off x="549" y="3076"/>
              <a:ext cx="920" cy="207"/>
            </a:xfrm>
            <a:prstGeom prst="rect">
              <a:avLst/>
            </a:prstGeom>
            <a:noFill/>
            <a:ln w="9525">
              <a:noFill/>
              <a:miter lim="800000"/>
              <a:headEnd/>
              <a:tailEnd/>
            </a:ln>
            <a:effectLst/>
          </p:spPr>
          <p:txBody>
            <a:bodyPr wrap="square">
              <a:spAutoFit/>
            </a:bodyPr>
            <a:lstStyle/>
            <a:p>
              <a:pPr algn="ctr"/>
              <a:r>
                <a:rPr lang="en-US" altLang="ko-KR" sz="3200" b="1" baseline="-25000" dirty="0">
                  <a:solidFill>
                    <a:schemeClr val="bg1"/>
                  </a:solidFill>
                  <a:ea typeface="굴림" charset="-127"/>
                </a:rPr>
                <a:t>Expectation</a:t>
              </a:r>
              <a:endParaRPr lang="en-US" sz="3200" b="1" baseline="-25000" dirty="0">
                <a:solidFill>
                  <a:schemeClr val="bg1"/>
                </a:solidFill>
              </a:endParaRPr>
            </a:p>
          </p:txBody>
        </p:sp>
      </p:grpSp>
      <p:grpSp>
        <p:nvGrpSpPr>
          <p:cNvPr id="296977" name="Group 17"/>
          <p:cNvGrpSpPr>
            <a:grpSpLocks/>
          </p:cNvGrpSpPr>
          <p:nvPr/>
        </p:nvGrpSpPr>
        <p:grpSpPr bwMode="auto">
          <a:xfrm>
            <a:off x="3417888" y="4903788"/>
            <a:ext cx="1441450" cy="1262062"/>
            <a:chOff x="4195" y="2750"/>
            <a:chExt cx="1134" cy="993"/>
          </a:xfrm>
        </p:grpSpPr>
        <p:grpSp>
          <p:nvGrpSpPr>
            <p:cNvPr id="296978" name="Group 18"/>
            <p:cNvGrpSpPr>
              <a:grpSpLocks/>
            </p:cNvGrpSpPr>
            <p:nvPr/>
          </p:nvGrpSpPr>
          <p:grpSpPr bwMode="auto">
            <a:xfrm>
              <a:off x="4195" y="2750"/>
              <a:ext cx="1134" cy="993"/>
              <a:chOff x="4195" y="2750"/>
              <a:chExt cx="1134" cy="993"/>
            </a:xfrm>
          </p:grpSpPr>
          <p:grpSp>
            <p:nvGrpSpPr>
              <p:cNvPr id="296979" name="Group 19"/>
              <p:cNvGrpSpPr>
                <a:grpSpLocks/>
              </p:cNvGrpSpPr>
              <p:nvPr/>
            </p:nvGrpSpPr>
            <p:grpSpPr bwMode="auto">
              <a:xfrm>
                <a:off x="4195" y="2750"/>
                <a:ext cx="1134" cy="993"/>
                <a:chOff x="868" y="1477"/>
                <a:chExt cx="4251" cy="2141"/>
              </a:xfrm>
            </p:grpSpPr>
            <p:sp>
              <p:nvSpPr>
                <p:cNvPr id="296980" name="Oval 2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96981" name="Oval 2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96982" name="Oval 22"/>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96983" name="Oval 23"/>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96984" name="Rectangle 24"/>
            <p:cNvSpPr>
              <a:spLocks noChangeArrowheads="1"/>
            </p:cNvSpPr>
            <p:nvPr/>
          </p:nvSpPr>
          <p:spPr bwMode="auto">
            <a:xfrm>
              <a:off x="4377" y="3067"/>
              <a:ext cx="771" cy="234"/>
            </a:xfrm>
            <a:prstGeom prst="rect">
              <a:avLst/>
            </a:prstGeom>
            <a:noFill/>
            <a:ln w="9525">
              <a:noFill/>
              <a:miter lim="800000"/>
              <a:headEnd/>
              <a:tailEnd/>
            </a:ln>
            <a:effectLst/>
          </p:spPr>
          <p:txBody>
            <a:bodyPr>
              <a:spAutoFit/>
            </a:bodyPr>
            <a:lstStyle/>
            <a:p>
              <a:pPr algn="ctr"/>
              <a:r>
                <a:rPr lang="en-US" altLang="ko-KR" sz="2000" b="1" baseline="-25000" dirty="0">
                  <a:solidFill>
                    <a:schemeClr val="bg1"/>
                  </a:solidFill>
                  <a:ea typeface="굴림" charset="-127"/>
                </a:rPr>
                <a:t>Rule</a:t>
              </a:r>
              <a:endParaRPr lang="en-US" sz="2000" b="1" baseline="-25000" dirty="0">
                <a:solidFill>
                  <a:schemeClr val="bg1"/>
                </a:solidFill>
              </a:endParaRPr>
            </a:p>
          </p:txBody>
        </p:sp>
      </p:grpSp>
      <p:grpSp>
        <p:nvGrpSpPr>
          <p:cNvPr id="296985" name="Group 25"/>
          <p:cNvGrpSpPr>
            <a:grpSpLocks/>
          </p:cNvGrpSpPr>
          <p:nvPr/>
        </p:nvGrpSpPr>
        <p:grpSpPr bwMode="auto">
          <a:xfrm>
            <a:off x="3276600" y="3502025"/>
            <a:ext cx="1441450" cy="1262063"/>
            <a:chOff x="1111" y="1394"/>
            <a:chExt cx="1134" cy="993"/>
          </a:xfrm>
        </p:grpSpPr>
        <p:grpSp>
          <p:nvGrpSpPr>
            <p:cNvPr id="296986" name="Group 26"/>
            <p:cNvGrpSpPr>
              <a:grpSpLocks/>
            </p:cNvGrpSpPr>
            <p:nvPr/>
          </p:nvGrpSpPr>
          <p:grpSpPr bwMode="auto">
            <a:xfrm>
              <a:off x="1111" y="1394"/>
              <a:ext cx="1134" cy="993"/>
              <a:chOff x="2336" y="3117"/>
              <a:chExt cx="1134" cy="993"/>
            </a:xfrm>
          </p:grpSpPr>
          <p:grpSp>
            <p:nvGrpSpPr>
              <p:cNvPr id="296987" name="Group 27"/>
              <p:cNvGrpSpPr>
                <a:grpSpLocks/>
              </p:cNvGrpSpPr>
              <p:nvPr/>
            </p:nvGrpSpPr>
            <p:grpSpPr bwMode="auto">
              <a:xfrm>
                <a:off x="2336" y="3117"/>
                <a:ext cx="1134" cy="993"/>
                <a:chOff x="868" y="1477"/>
                <a:chExt cx="4251" cy="2141"/>
              </a:xfrm>
            </p:grpSpPr>
            <p:sp>
              <p:nvSpPr>
                <p:cNvPr id="296988" name="Oval 2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96989" name="Oval 2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96990" name="Oval 30"/>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96991" name="Oval 31"/>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96992" name="Rectangle 32"/>
            <p:cNvSpPr>
              <a:spLocks noChangeArrowheads="1"/>
            </p:cNvSpPr>
            <p:nvPr/>
          </p:nvSpPr>
          <p:spPr bwMode="auto">
            <a:xfrm>
              <a:off x="1259" y="1770"/>
              <a:ext cx="892" cy="234"/>
            </a:xfrm>
            <a:prstGeom prst="rect">
              <a:avLst/>
            </a:prstGeom>
            <a:noFill/>
            <a:ln w="9525">
              <a:noFill/>
              <a:miter lim="800000"/>
              <a:headEnd/>
              <a:tailEnd/>
            </a:ln>
            <a:effectLst/>
          </p:spPr>
          <p:txBody>
            <a:bodyPr wrap="square">
              <a:spAutoFit/>
            </a:bodyPr>
            <a:lstStyle/>
            <a:p>
              <a:pPr algn="ctr"/>
              <a:r>
                <a:rPr lang="en-US" altLang="ko-KR" sz="2000" b="1" baseline="-25000" dirty="0">
                  <a:ea typeface="굴림" charset="-127"/>
                </a:rPr>
                <a:t>Preference</a:t>
              </a:r>
              <a:endParaRPr lang="en-US" sz="2000" b="1" baseline="-25000" dirty="0"/>
            </a:p>
          </p:txBody>
        </p:sp>
      </p:grpSp>
      <p:grpSp>
        <p:nvGrpSpPr>
          <p:cNvPr id="296993" name="Group 33"/>
          <p:cNvGrpSpPr>
            <a:grpSpLocks/>
          </p:cNvGrpSpPr>
          <p:nvPr/>
        </p:nvGrpSpPr>
        <p:grpSpPr bwMode="auto">
          <a:xfrm>
            <a:off x="3419475" y="2133600"/>
            <a:ext cx="1441450" cy="1262063"/>
            <a:chOff x="4195" y="2750"/>
            <a:chExt cx="1134" cy="993"/>
          </a:xfrm>
        </p:grpSpPr>
        <p:grpSp>
          <p:nvGrpSpPr>
            <p:cNvPr id="296994" name="Group 34"/>
            <p:cNvGrpSpPr>
              <a:grpSpLocks/>
            </p:cNvGrpSpPr>
            <p:nvPr/>
          </p:nvGrpSpPr>
          <p:grpSpPr bwMode="auto">
            <a:xfrm>
              <a:off x="4195" y="2750"/>
              <a:ext cx="1134" cy="993"/>
              <a:chOff x="4195" y="2750"/>
              <a:chExt cx="1134" cy="993"/>
            </a:xfrm>
          </p:grpSpPr>
          <p:grpSp>
            <p:nvGrpSpPr>
              <p:cNvPr id="296995" name="Group 35"/>
              <p:cNvGrpSpPr>
                <a:grpSpLocks/>
              </p:cNvGrpSpPr>
              <p:nvPr/>
            </p:nvGrpSpPr>
            <p:grpSpPr bwMode="auto">
              <a:xfrm>
                <a:off x="4195" y="2750"/>
                <a:ext cx="1134" cy="993"/>
                <a:chOff x="868" y="1477"/>
                <a:chExt cx="4251" cy="2141"/>
              </a:xfrm>
            </p:grpSpPr>
            <p:sp>
              <p:nvSpPr>
                <p:cNvPr id="296996" name="Oval 3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96997" name="Oval 3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96998" name="Oval 38"/>
              <p:cNvSpPr>
                <a:spLocks noChangeArrowheads="1"/>
              </p:cNvSpPr>
              <p:nvPr/>
            </p:nvSpPr>
            <p:spPr bwMode="auto">
              <a:xfrm flipH="1">
                <a:off x="4285" y="2841"/>
                <a:ext cx="953" cy="791"/>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296999" name="Oval 39"/>
              <p:cNvSpPr>
                <a:spLocks noChangeArrowheads="1"/>
              </p:cNvSpPr>
              <p:nvPr/>
            </p:nvSpPr>
            <p:spPr bwMode="auto">
              <a:xfrm flipH="1">
                <a:off x="4375" y="2865"/>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97000" name="Rectangle 40"/>
            <p:cNvSpPr>
              <a:spLocks noChangeArrowheads="1"/>
            </p:cNvSpPr>
            <p:nvPr/>
          </p:nvSpPr>
          <p:spPr bwMode="auto">
            <a:xfrm>
              <a:off x="4377" y="3067"/>
              <a:ext cx="771" cy="234"/>
            </a:xfrm>
            <a:prstGeom prst="rect">
              <a:avLst/>
            </a:prstGeom>
            <a:noFill/>
            <a:ln w="9525">
              <a:noFill/>
              <a:miter lim="800000"/>
              <a:headEnd/>
              <a:tailEnd/>
            </a:ln>
            <a:effectLst/>
          </p:spPr>
          <p:txBody>
            <a:bodyPr>
              <a:spAutoFit/>
            </a:bodyPr>
            <a:lstStyle/>
            <a:p>
              <a:pPr algn="ctr"/>
              <a:r>
                <a:rPr lang="en-US" altLang="ko-KR" sz="2000" b="1" baseline="-25000" dirty="0">
                  <a:solidFill>
                    <a:schemeClr val="bg2"/>
                  </a:solidFill>
                  <a:ea typeface="굴림" charset="-127"/>
                </a:rPr>
                <a:t>Tradition</a:t>
              </a:r>
              <a:endParaRPr lang="en-US" sz="2000" b="1" baseline="-25000" dirty="0">
                <a:solidFill>
                  <a:schemeClr val="bg2"/>
                </a:solidFill>
              </a:endParaRPr>
            </a:p>
          </p:txBody>
        </p:sp>
      </p:grpSp>
      <p:grpSp>
        <p:nvGrpSpPr>
          <p:cNvPr id="297001" name="Group 41"/>
          <p:cNvGrpSpPr>
            <a:grpSpLocks/>
          </p:cNvGrpSpPr>
          <p:nvPr/>
        </p:nvGrpSpPr>
        <p:grpSpPr bwMode="auto">
          <a:xfrm>
            <a:off x="7164388" y="3452813"/>
            <a:ext cx="1728787" cy="1560512"/>
            <a:chOff x="431" y="2750"/>
            <a:chExt cx="1134" cy="993"/>
          </a:xfrm>
        </p:grpSpPr>
        <p:grpSp>
          <p:nvGrpSpPr>
            <p:cNvPr id="297002" name="Group 42"/>
            <p:cNvGrpSpPr>
              <a:grpSpLocks/>
            </p:cNvGrpSpPr>
            <p:nvPr/>
          </p:nvGrpSpPr>
          <p:grpSpPr bwMode="auto">
            <a:xfrm>
              <a:off x="431" y="2750"/>
              <a:ext cx="1134" cy="993"/>
              <a:chOff x="431" y="2750"/>
              <a:chExt cx="1134" cy="993"/>
            </a:xfrm>
          </p:grpSpPr>
          <p:grpSp>
            <p:nvGrpSpPr>
              <p:cNvPr id="297003" name="Group 43"/>
              <p:cNvGrpSpPr>
                <a:grpSpLocks/>
              </p:cNvGrpSpPr>
              <p:nvPr/>
            </p:nvGrpSpPr>
            <p:grpSpPr bwMode="auto">
              <a:xfrm>
                <a:off x="431" y="2750"/>
                <a:ext cx="1134" cy="993"/>
                <a:chOff x="868" y="1477"/>
                <a:chExt cx="4251" cy="2141"/>
              </a:xfrm>
            </p:grpSpPr>
            <p:sp>
              <p:nvSpPr>
                <p:cNvPr id="297004" name="Oval 4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97005" name="Oval 4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97006" name="Oval 46"/>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97007" name="Oval 47"/>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97008" name="Rectangle 48"/>
            <p:cNvSpPr>
              <a:spLocks noChangeArrowheads="1"/>
            </p:cNvSpPr>
            <p:nvPr/>
          </p:nvSpPr>
          <p:spPr bwMode="auto">
            <a:xfrm>
              <a:off x="487" y="2947"/>
              <a:ext cx="1015" cy="424"/>
            </a:xfrm>
            <a:prstGeom prst="rect">
              <a:avLst/>
            </a:prstGeom>
            <a:noFill/>
            <a:ln w="9525">
              <a:noFill/>
              <a:miter lim="800000"/>
              <a:headEnd/>
              <a:tailEnd/>
            </a:ln>
            <a:effectLst/>
          </p:spPr>
          <p:txBody>
            <a:bodyPr wrap="square">
              <a:spAutoFit/>
            </a:bodyPr>
            <a:lstStyle/>
            <a:p>
              <a:pPr algn="ctr"/>
              <a:r>
                <a:rPr lang="en-US" sz="2800" b="1" baseline="-25000" dirty="0">
                  <a:solidFill>
                    <a:schemeClr val="bg1"/>
                  </a:solidFill>
                  <a:ea typeface="굴림" charset="-127"/>
                </a:rPr>
                <a:t>Tone Moderation</a:t>
              </a:r>
              <a:endParaRPr lang="en-US" sz="2800" b="1" baseline="-25000" dirty="0">
                <a:solidFill>
                  <a:schemeClr val="bg1"/>
                </a:solidFill>
              </a:endParaRPr>
            </a:p>
          </p:txBody>
        </p:sp>
      </p:grpSp>
      <p:sp>
        <p:nvSpPr>
          <p:cNvPr id="2" name="TextBox 1">
            <a:extLst>
              <a:ext uri="{FF2B5EF4-FFF2-40B4-BE49-F238E27FC236}">
                <a16:creationId xmlns:a16="http://schemas.microsoft.com/office/drawing/2014/main" id="{C6C6C002-2CCC-2A6C-9FF0-91CFD75955B6}"/>
              </a:ext>
            </a:extLst>
          </p:cNvPr>
          <p:cNvSpPr txBox="1"/>
          <p:nvPr/>
        </p:nvSpPr>
        <p:spPr>
          <a:xfrm>
            <a:off x="4884533" y="2155646"/>
            <a:ext cx="2268575" cy="1600438"/>
          </a:xfrm>
          <a:prstGeom prst="rect">
            <a:avLst/>
          </a:prstGeom>
          <a:noFill/>
        </p:spPr>
        <p:txBody>
          <a:bodyPr wrap="square" rtlCol="0">
            <a:spAutoFit/>
          </a:bodyPr>
          <a:lstStyle/>
          <a:p>
            <a:r>
              <a:rPr lang="en-US" sz="1400" b="1" dirty="0"/>
              <a:t>“The handing down of information, beliefs, and customs by word of mouth or by example from one generation to another without written instruction”</a:t>
            </a:r>
          </a:p>
        </p:txBody>
      </p:sp>
      <p:sp>
        <p:nvSpPr>
          <p:cNvPr id="3" name="TextBox 2">
            <a:extLst>
              <a:ext uri="{FF2B5EF4-FFF2-40B4-BE49-F238E27FC236}">
                <a16:creationId xmlns:a16="http://schemas.microsoft.com/office/drawing/2014/main" id="{B0A2A73C-A095-B8EF-A5C3-671951AC3368}"/>
              </a:ext>
            </a:extLst>
          </p:cNvPr>
          <p:cNvSpPr txBox="1"/>
          <p:nvPr/>
        </p:nvSpPr>
        <p:spPr>
          <a:xfrm>
            <a:off x="4834680" y="3989784"/>
            <a:ext cx="2128273" cy="584775"/>
          </a:xfrm>
          <a:prstGeom prst="rect">
            <a:avLst/>
          </a:prstGeom>
          <a:noFill/>
        </p:spPr>
        <p:txBody>
          <a:bodyPr wrap="square" rtlCol="0">
            <a:spAutoFit/>
          </a:bodyPr>
          <a:lstStyle/>
          <a:p>
            <a:r>
              <a:rPr lang="en-US" sz="1600" b="1" dirty="0"/>
              <a:t>“to like better or best”</a:t>
            </a:r>
          </a:p>
        </p:txBody>
      </p:sp>
      <p:sp>
        <p:nvSpPr>
          <p:cNvPr id="4" name="TextBox 3">
            <a:extLst>
              <a:ext uri="{FF2B5EF4-FFF2-40B4-BE49-F238E27FC236}">
                <a16:creationId xmlns:a16="http://schemas.microsoft.com/office/drawing/2014/main" id="{608BEBBE-D79C-BF8A-D34F-14262D34B3CB}"/>
              </a:ext>
            </a:extLst>
          </p:cNvPr>
          <p:cNvSpPr txBox="1"/>
          <p:nvPr/>
        </p:nvSpPr>
        <p:spPr>
          <a:xfrm>
            <a:off x="4895813" y="5165487"/>
            <a:ext cx="2268575" cy="1077218"/>
          </a:xfrm>
          <a:prstGeom prst="rect">
            <a:avLst/>
          </a:prstGeom>
          <a:noFill/>
        </p:spPr>
        <p:txBody>
          <a:bodyPr wrap="square" rtlCol="0">
            <a:spAutoFit/>
          </a:bodyPr>
          <a:lstStyle/>
          <a:p>
            <a:r>
              <a:rPr lang="en-US" sz="1600" b="1" dirty="0"/>
              <a:t>“a regulation or bylaw governing procedure or controlling conduct”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22" name="Group 2"/>
          <p:cNvGrpSpPr>
            <a:grpSpLocks/>
          </p:cNvGrpSpPr>
          <p:nvPr/>
        </p:nvGrpSpPr>
        <p:grpSpPr bwMode="auto">
          <a:xfrm>
            <a:off x="3021013" y="3005138"/>
            <a:ext cx="4071937" cy="3303587"/>
            <a:chOff x="1860" y="1888"/>
            <a:chExt cx="2565" cy="2081"/>
          </a:xfrm>
        </p:grpSpPr>
        <p:sp>
          <p:nvSpPr>
            <p:cNvPr id="286724" name="AutoShape 4"/>
            <p:cNvSpPr>
              <a:spLocks noChangeArrowheads="1"/>
            </p:cNvSpPr>
            <p:nvPr/>
          </p:nvSpPr>
          <p:spPr bwMode="auto">
            <a:xfrm rot="16200000">
              <a:off x="2950" y="1911"/>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nvGrpSpPr>
            <p:cNvPr id="286725" name="Group 5"/>
            <p:cNvGrpSpPr>
              <a:grpSpLocks/>
            </p:cNvGrpSpPr>
            <p:nvPr/>
          </p:nvGrpSpPr>
          <p:grpSpPr bwMode="auto">
            <a:xfrm>
              <a:off x="1860" y="2244"/>
              <a:ext cx="2565" cy="1725"/>
              <a:chOff x="1860" y="2244"/>
              <a:chExt cx="2565" cy="1725"/>
            </a:xfrm>
          </p:grpSpPr>
          <p:sp>
            <p:nvSpPr>
              <p:cNvPr id="286726" name="AutoShape 6"/>
              <p:cNvSpPr>
                <a:spLocks noChangeArrowheads="1"/>
              </p:cNvSpPr>
              <p:nvPr/>
            </p:nvSpPr>
            <p:spPr bwMode="auto">
              <a:xfrm rot="56991899">
                <a:off x="1837" y="2267"/>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286727" name="AutoShape 7"/>
              <p:cNvSpPr>
                <a:spLocks noChangeArrowheads="1"/>
              </p:cNvSpPr>
              <p:nvPr/>
            </p:nvSpPr>
            <p:spPr bwMode="auto">
              <a:xfrm rot="18989892">
                <a:off x="4062" y="2296"/>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286728" name="Oval 8"/>
              <p:cNvSpPr>
                <a:spLocks noChangeArrowheads="1"/>
              </p:cNvSpPr>
              <p:nvPr/>
            </p:nvSpPr>
            <p:spPr bwMode="auto">
              <a:xfrm>
                <a:off x="1879" y="2302"/>
                <a:ext cx="2404" cy="1667"/>
              </a:xfrm>
              <a:prstGeom prst="ellipse">
                <a:avLst/>
              </a:prstGeom>
              <a:solidFill>
                <a:schemeClr val="folHlink"/>
              </a:solidFill>
              <a:ln w="9525">
                <a:noFill/>
                <a:round/>
                <a:headEnd/>
                <a:tailEnd/>
              </a:ln>
              <a:effectLst/>
            </p:spPr>
            <p:txBody>
              <a:bodyPr wrap="none" anchor="ctr"/>
              <a:lstStyle/>
              <a:p>
                <a:endParaRPr lang="ru-RU"/>
              </a:p>
            </p:txBody>
          </p:sp>
          <p:sp>
            <p:nvSpPr>
              <p:cNvPr id="286729" name="Oval 9"/>
              <p:cNvSpPr>
                <a:spLocks noChangeArrowheads="1"/>
              </p:cNvSpPr>
              <p:nvPr/>
            </p:nvSpPr>
            <p:spPr bwMode="auto">
              <a:xfrm>
                <a:off x="1914" y="2304"/>
                <a:ext cx="2343" cy="1624"/>
              </a:xfrm>
              <a:prstGeom prst="ellipse">
                <a:avLst/>
              </a:prstGeom>
              <a:gradFill rotWithShape="1">
                <a:gsLst>
                  <a:gs pos="0">
                    <a:schemeClr val="folHlink"/>
                  </a:gs>
                  <a:gs pos="100000">
                    <a:schemeClr val="folHlink">
                      <a:gamma/>
                      <a:shade val="55686"/>
                      <a:invGamma/>
                    </a:schemeClr>
                  </a:gs>
                </a:gsLst>
                <a:lin ang="5400000" scaled="1"/>
              </a:gradFill>
              <a:ln w="9525">
                <a:noFill/>
                <a:round/>
                <a:headEnd/>
                <a:tailEnd/>
              </a:ln>
              <a:effectLst/>
            </p:spPr>
            <p:txBody>
              <a:bodyPr wrap="none" anchor="ctr"/>
              <a:lstStyle/>
              <a:p>
                <a:pPr algn="ctr"/>
                <a:endParaRPr lang="en-US" sz="4000" baseline="-25000" dirty="0"/>
              </a:p>
            </p:txBody>
          </p:sp>
          <p:sp>
            <p:nvSpPr>
              <p:cNvPr id="286730" name="Oval 10"/>
              <p:cNvSpPr>
                <a:spLocks noChangeArrowheads="1"/>
              </p:cNvSpPr>
              <p:nvPr/>
            </p:nvSpPr>
            <p:spPr bwMode="auto">
              <a:xfrm flipH="1">
                <a:off x="2051" y="2341"/>
                <a:ext cx="2065" cy="1191"/>
              </a:xfrm>
              <a:prstGeom prst="ellipse">
                <a:avLst/>
              </a:prstGeom>
              <a:gradFill rotWithShape="1">
                <a:gsLst>
                  <a:gs pos="0">
                    <a:schemeClr val="bg1"/>
                  </a:gs>
                  <a:gs pos="100000">
                    <a:schemeClr val="bg1">
                      <a:gamma/>
                      <a:shade val="57647"/>
                      <a:invGamma/>
                    </a:schemeClr>
                  </a:gs>
                </a:gsLst>
                <a:lin ang="5400000" scaled="1"/>
              </a:gradFill>
              <a:ln w="9525">
                <a:noFill/>
                <a:round/>
                <a:headEnd/>
                <a:tailEnd/>
              </a:ln>
              <a:effectLst/>
            </p:spPr>
            <p:txBody>
              <a:bodyPr wrap="none" anchor="ctr"/>
              <a:lstStyle/>
              <a:p>
                <a:pPr algn="ctr"/>
                <a:endParaRPr lang="en-US" b="1" dirty="0">
                  <a:solidFill>
                    <a:schemeClr val="bg1"/>
                  </a:solidFill>
                </a:endParaRPr>
              </a:p>
            </p:txBody>
          </p:sp>
          <p:sp>
            <p:nvSpPr>
              <p:cNvPr id="286731" name="Rectangle 11"/>
              <p:cNvSpPr>
                <a:spLocks noChangeArrowheads="1"/>
              </p:cNvSpPr>
              <p:nvPr/>
            </p:nvSpPr>
            <p:spPr bwMode="auto">
              <a:xfrm>
                <a:off x="2306" y="2502"/>
                <a:ext cx="1616" cy="1144"/>
              </a:xfrm>
              <a:prstGeom prst="rect">
                <a:avLst/>
              </a:prstGeom>
              <a:noFill/>
              <a:ln w="9525">
                <a:noFill/>
                <a:miter lim="800000"/>
                <a:headEnd/>
                <a:tailEnd/>
              </a:ln>
              <a:effectLst/>
            </p:spPr>
            <p:txBody>
              <a:bodyPr wrap="square">
                <a:spAutoFit/>
              </a:bodyPr>
              <a:lstStyle/>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Shepherd Needs and Sheep Responsibilities</a:t>
                </a:r>
              </a:p>
            </p:txBody>
          </p:sp>
        </p:grpSp>
      </p:grpSp>
      <p:grpSp>
        <p:nvGrpSpPr>
          <p:cNvPr id="286732" name="Group 12"/>
          <p:cNvGrpSpPr>
            <a:grpSpLocks/>
          </p:cNvGrpSpPr>
          <p:nvPr/>
        </p:nvGrpSpPr>
        <p:grpSpPr bwMode="auto">
          <a:xfrm>
            <a:off x="1668891" y="1961357"/>
            <a:ext cx="1800225" cy="1576387"/>
            <a:chOff x="431" y="2750"/>
            <a:chExt cx="1134" cy="993"/>
          </a:xfrm>
        </p:grpSpPr>
        <p:grpSp>
          <p:nvGrpSpPr>
            <p:cNvPr id="286733" name="Group 13"/>
            <p:cNvGrpSpPr>
              <a:grpSpLocks/>
            </p:cNvGrpSpPr>
            <p:nvPr/>
          </p:nvGrpSpPr>
          <p:grpSpPr bwMode="auto">
            <a:xfrm>
              <a:off x="431" y="2750"/>
              <a:ext cx="1134" cy="993"/>
              <a:chOff x="431" y="2750"/>
              <a:chExt cx="1134" cy="993"/>
            </a:xfrm>
          </p:grpSpPr>
          <p:grpSp>
            <p:nvGrpSpPr>
              <p:cNvPr id="286734" name="Group 14"/>
              <p:cNvGrpSpPr>
                <a:grpSpLocks/>
              </p:cNvGrpSpPr>
              <p:nvPr/>
            </p:nvGrpSpPr>
            <p:grpSpPr bwMode="auto">
              <a:xfrm>
                <a:off x="431" y="2750"/>
                <a:ext cx="1134" cy="993"/>
                <a:chOff x="868" y="1477"/>
                <a:chExt cx="4251" cy="2141"/>
              </a:xfrm>
            </p:grpSpPr>
            <p:sp>
              <p:nvSpPr>
                <p:cNvPr id="286735" name="Oval 1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36" name="Oval 1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37" name="Oval 17"/>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6738" name="Oval 18"/>
              <p:cNvSpPr>
                <a:spLocks noChangeArrowheads="1"/>
              </p:cNvSpPr>
              <p:nvPr/>
            </p:nvSpPr>
            <p:spPr bwMode="auto">
              <a:xfrm flipH="1">
                <a:off x="610" y="2857"/>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39" name="Rectangle 19"/>
            <p:cNvSpPr>
              <a:spLocks noChangeArrowheads="1"/>
            </p:cNvSpPr>
            <p:nvPr/>
          </p:nvSpPr>
          <p:spPr bwMode="auto">
            <a:xfrm>
              <a:off x="612" y="3067"/>
              <a:ext cx="771" cy="523"/>
            </a:xfrm>
            <a:prstGeom prst="rect">
              <a:avLst/>
            </a:prstGeom>
            <a:noFill/>
            <a:ln w="9525">
              <a:noFill/>
              <a:miter lim="800000"/>
              <a:headEnd/>
              <a:tailEnd/>
            </a:ln>
            <a:effectLst/>
          </p:spPr>
          <p:txBody>
            <a:bodyPr>
              <a:spAutoFit/>
            </a:bodyPr>
            <a:lstStyle/>
            <a:p>
              <a:pPr algn="ctr"/>
              <a:r>
                <a:rPr lang="en-US" altLang="ko-KR" sz="2400" b="1" baseline="-25000" dirty="0">
                  <a:solidFill>
                    <a:schemeClr val="bg1"/>
                  </a:solidFill>
                  <a:ea typeface="굴림" charset="-127"/>
                </a:rPr>
                <a:t>Listen for God’s Voice</a:t>
              </a:r>
              <a:endParaRPr lang="en-US" sz="2400" b="1" baseline="-25000" dirty="0">
                <a:solidFill>
                  <a:schemeClr val="bg1"/>
                </a:solidFill>
              </a:endParaRPr>
            </a:p>
          </p:txBody>
        </p:sp>
      </p:grpSp>
      <p:grpSp>
        <p:nvGrpSpPr>
          <p:cNvPr id="286740" name="Group 20"/>
          <p:cNvGrpSpPr>
            <a:grpSpLocks/>
          </p:cNvGrpSpPr>
          <p:nvPr/>
        </p:nvGrpSpPr>
        <p:grpSpPr bwMode="auto">
          <a:xfrm>
            <a:off x="6805613" y="2292350"/>
            <a:ext cx="1800225" cy="1576388"/>
            <a:chOff x="4195" y="2750"/>
            <a:chExt cx="1134" cy="993"/>
          </a:xfrm>
        </p:grpSpPr>
        <p:grpSp>
          <p:nvGrpSpPr>
            <p:cNvPr id="286741" name="Group 21"/>
            <p:cNvGrpSpPr>
              <a:grpSpLocks/>
            </p:cNvGrpSpPr>
            <p:nvPr/>
          </p:nvGrpSpPr>
          <p:grpSpPr bwMode="auto">
            <a:xfrm>
              <a:off x="4195" y="2750"/>
              <a:ext cx="1134" cy="993"/>
              <a:chOff x="4195" y="2750"/>
              <a:chExt cx="1134" cy="993"/>
            </a:xfrm>
          </p:grpSpPr>
          <p:grpSp>
            <p:nvGrpSpPr>
              <p:cNvPr id="286742" name="Group 22"/>
              <p:cNvGrpSpPr>
                <a:grpSpLocks/>
              </p:cNvGrpSpPr>
              <p:nvPr/>
            </p:nvGrpSpPr>
            <p:grpSpPr bwMode="auto">
              <a:xfrm>
                <a:off x="4195" y="2750"/>
                <a:ext cx="1134" cy="993"/>
                <a:chOff x="868" y="1477"/>
                <a:chExt cx="4251" cy="2141"/>
              </a:xfrm>
            </p:grpSpPr>
            <p:sp>
              <p:nvSpPr>
                <p:cNvPr id="286743" name="Oval 23"/>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44" name="Oval 24"/>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45" name="Oval 25"/>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6746" name="Oval 26"/>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47" name="Rectangle 27"/>
            <p:cNvSpPr>
              <a:spLocks noChangeArrowheads="1"/>
            </p:cNvSpPr>
            <p:nvPr/>
          </p:nvSpPr>
          <p:spPr bwMode="auto">
            <a:xfrm>
              <a:off x="4377" y="3067"/>
              <a:ext cx="771" cy="200"/>
            </a:xfrm>
            <a:prstGeom prst="rect">
              <a:avLst/>
            </a:prstGeom>
            <a:noFill/>
            <a:ln w="9525">
              <a:noFill/>
              <a:miter lim="800000"/>
              <a:headEnd/>
              <a:tailEnd/>
            </a:ln>
            <a:effectLst/>
          </p:spPr>
          <p:txBody>
            <a:bodyPr>
              <a:spAutoFit/>
            </a:bodyPr>
            <a:lstStyle/>
            <a:p>
              <a:pPr algn="ctr"/>
              <a:r>
                <a:rPr lang="en-US" altLang="ko-KR" sz="2200" b="1" baseline="-25000" dirty="0">
                  <a:solidFill>
                    <a:schemeClr val="bg1"/>
                  </a:solidFill>
                  <a:ea typeface="굴림" charset="-127"/>
                </a:rPr>
                <a:t>Grace</a:t>
              </a:r>
              <a:endParaRPr lang="en-US" sz="2200" b="1" baseline="-25000" dirty="0">
                <a:solidFill>
                  <a:schemeClr val="bg1"/>
                </a:solidFill>
              </a:endParaRPr>
            </a:p>
          </p:txBody>
        </p:sp>
      </p:grpSp>
      <p:grpSp>
        <p:nvGrpSpPr>
          <p:cNvPr id="286756" name="Group 36"/>
          <p:cNvGrpSpPr>
            <a:grpSpLocks/>
          </p:cNvGrpSpPr>
          <p:nvPr/>
        </p:nvGrpSpPr>
        <p:grpSpPr bwMode="auto">
          <a:xfrm>
            <a:off x="4141788" y="1349375"/>
            <a:ext cx="1800225" cy="1576388"/>
            <a:chOff x="4195" y="2750"/>
            <a:chExt cx="1134" cy="993"/>
          </a:xfrm>
        </p:grpSpPr>
        <p:grpSp>
          <p:nvGrpSpPr>
            <p:cNvPr id="286757" name="Group 37"/>
            <p:cNvGrpSpPr>
              <a:grpSpLocks/>
            </p:cNvGrpSpPr>
            <p:nvPr/>
          </p:nvGrpSpPr>
          <p:grpSpPr bwMode="auto">
            <a:xfrm>
              <a:off x="4195" y="2750"/>
              <a:ext cx="1134" cy="993"/>
              <a:chOff x="4195" y="2750"/>
              <a:chExt cx="1134" cy="993"/>
            </a:xfrm>
          </p:grpSpPr>
          <p:grpSp>
            <p:nvGrpSpPr>
              <p:cNvPr id="286758" name="Group 38"/>
              <p:cNvGrpSpPr>
                <a:grpSpLocks/>
              </p:cNvGrpSpPr>
              <p:nvPr/>
            </p:nvGrpSpPr>
            <p:grpSpPr bwMode="auto">
              <a:xfrm>
                <a:off x="4195" y="2750"/>
                <a:ext cx="1134" cy="993"/>
                <a:chOff x="868" y="1477"/>
                <a:chExt cx="4251" cy="2141"/>
              </a:xfrm>
            </p:grpSpPr>
            <p:sp>
              <p:nvSpPr>
                <p:cNvPr id="286759" name="Oval 39"/>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60" name="Oval 40"/>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61" name="Oval 41"/>
              <p:cNvSpPr>
                <a:spLocks noChangeArrowheads="1"/>
              </p:cNvSpPr>
              <p:nvPr/>
            </p:nvSpPr>
            <p:spPr bwMode="auto">
              <a:xfrm flipH="1">
                <a:off x="4285" y="2841"/>
                <a:ext cx="953" cy="791"/>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286762" name="Oval 42"/>
              <p:cNvSpPr>
                <a:spLocks noChangeArrowheads="1"/>
              </p:cNvSpPr>
              <p:nvPr/>
            </p:nvSpPr>
            <p:spPr bwMode="auto">
              <a:xfrm flipH="1">
                <a:off x="4375" y="2865"/>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63" name="Rectangle 43"/>
            <p:cNvSpPr>
              <a:spLocks noChangeArrowheads="1"/>
            </p:cNvSpPr>
            <p:nvPr/>
          </p:nvSpPr>
          <p:spPr bwMode="auto">
            <a:xfrm>
              <a:off x="4317" y="3080"/>
              <a:ext cx="927" cy="368"/>
            </a:xfrm>
            <a:prstGeom prst="rect">
              <a:avLst/>
            </a:prstGeom>
            <a:noFill/>
            <a:ln w="9525">
              <a:noFill/>
              <a:miter lim="800000"/>
              <a:headEnd/>
              <a:tailEnd/>
            </a:ln>
            <a:effectLst/>
          </p:spPr>
          <p:txBody>
            <a:bodyPr wrap="square">
              <a:spAutoFit/>
            </a:bodyPr>
            <a:lstStyle/>
            <a:p>
              <a:pPr algn="ctr"/>
              <a:r>
                <a:rPr lang="en-US" altLang="ko-KR" sz="2400" b="1" baseline="-25000" dirty="0">
                  <a:solidFill>
                    <a:schemeClr val="bg1"/>
                  </a:solidFill>
                  <a:ea typeface="굴림" charset="-127"/>
                </a:rPr>
                <a:t>Plan for the flock</a:t>
              </a:r>
              <a:endParaRPr lang="en-US" sz="2400" b="1" baseline="-25000" dirty="0">
                <a:solidFill>
                  <a:schemeClr val="bg1"/>
                </a:solidFill>
              </a:endParaRPr>
            </a:p>
          </p:txBody>
        </p:sp>
      </p:grpSp>
    </p:spTree>
    <p:extLst>
      <p:ext uri="{BB962C8B-B14F-4D97-AF65-F5344CB8AC3E}">
        <p14:creationId xmlns:p14="http://schemas.microsoft.com/office/powerpoint/2010/main" val="56743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LISTEN FOR GOD’S VOICE</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Moses heard it in the burning bush</a:t>
            </a:r>
          </a:p>
          <a:p>
            <a:pP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shepherds of Luke 2 heard it “while they were keeping watch over their flocks”</a:t>
            </a:r>
          </a:p>
          <a:p>
            <a:pPr marL="457200" lvl="1"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Are you giving your shepherd the space to hear God’s voice?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61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PLAN FOR THE FLOCK</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In the springtime there is an abundance of green pasture, and usually the sheep are allowed to graze near to the village where the shepherd's home is located</a:t>
            </a:r>
          </a:p>
          <a:p>
            <a:pPr marL="400050" lvl="1">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After the grain is reaped, the sheep feed on certain fresh growths, or dried blades, or an occasional ear of grain that the reapers may have left or was overlooked by the gleaners</a:t>
            </a:r>
          </a:p>
          <a:p>
            <a:pPr marL="400050" lvl="1">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When this source of food is exhausted then the pasture is sought in other places</a:t>
            </a:r>
          </a:p>
        </p:txBody>
      </p:sp>
    </p:spTree>
    <p:extLst>
      <p:ext uri="{BB962C8B-B14F-4D97-AF65-F5344CB8AC3E}">
        <p14:creationId xmlns:p14="http://schemas.microsoft.com/office/powerpoint/2010/main" val="189326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PLAN FOR THE FLOCK CON’T</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In the late autumn or winter months, there are times when the shepherd can find no pasturage that is available for his flock, and then she/he must become responsible for feeding the animals themselves</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Are you enabling your shepherd an opportunity to see the moves of God (e.g., Sermons, Bible Studies, ministry opportunities, social action impact, etc</a:t>
            </a:r>
            <a:r>
              <a:rPr lang="en-US" sz="2400" i="1" dirty="0">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and to help </a:t>
            </a:r>
            <a:r>
              <a:rPr lang="en-US" sz="2400" i="1" dirty="0">
                <a:latin typeface="Calibri" panose="020F0502020204030204" pitchFamily="34" charset="0"/>
                <a:ea typeface="Calibri" panose="020F0502020204030204" pitchFamily="34" charset="0"/>
                <a:cs typeface="Times New Roman" panose="02020603050405020304" pitchFamily="18" charset="0"/>
              </a:rPr>
              <a:t>the flock to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meet God there?</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5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GRACE</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37024" y="2708920"/>
            <a:ext cx="8280920" cy="3744913"/>
          </a:xfrm>
        </p:spPr>
        <p:txBody>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Quote from an actual sheepherder: </a:t>
            </a: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“Shepherds must be willing to be humbled daily. If there is any one thing that can bring you to your knees, it is shepherding. There will be days when you make the wrong decision, when you overlook the obvious, when the not so obvious will attack and leave you on your knees. If ever you thought you knew it all, forget it! There will always be days when you realize there is much yet to learn.” </a:t>
            </a:r>
          </a:p>
          <a:p>
            <a:pPr marL="0" marR="0">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19C0404-2D3D-6420-1D60-F299681EDEEE}"/>
              </a:ext>
            </a:extLst>
          </p:cNvPr>
          <p:cNvSpPr txBox="1"/>
          <p:nvPr/>
        </p:nvSpPr>
        <p:spPr>
          <a:xfrm>
            <a:off x="287524" y="5517232"/>
            <a:ext cx="8568952" cy="1107996"/>
          </a:xfrm>
          <a:prstGeom prst="rect">
            <a:avLst/>
          </a:prstGeom>
          <a:noFill/>
        </p:spPr>
        <p:txBody>
          <a:bodyPr wrap="square">
            <a:spAutoFit/>
          </a:bodyPr>
          <a:lstStyle/>
          <a:p>
            <a:pPr marL="0" indent="0">
              <a:spcBef>
                <a:spcPts val="0"/>
              </a:spcBef>
              <a:spcAft>
                <a:spcPts val="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Are you praying for your pastor and their family? Are you extending grace in their shortcomings and celebrating their successes?</a:t>
            </a:r>
          </a:p>
        </p:txBody>
      </p:sp>
    </p:spTree>
    <p:extLst>
      <p:ext uri="{BB962C8B-B14F-4D97-AF65-F5344CB8AC3E}">
        <p14:creationId xmlns:p14="http://schemas.microsoft.com/office/powerpoint/2010/main" val="206780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ray for your pastor | Pastor quotes, Pastor appreciation day, Pastor">
            <a:extLst>
              <a:ext uri="{FF2B5EF4-FFF2-40B4-BE49-F238E27FC236}">
                <a16:creationId xmlns:a16="http://schemas.microsoft.com/office/drawing/2014/main" id="{B147F8DB-8121-9118-3355-9756DBA9D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449" b="24801"/>
          <a:stretch/>
        </p:blipFill>
        <p:spPr bwMode="auto">
          <a:xfrm>
            <a:off x="1403648" y="1988840"/>
            <a:ext cx="6336704" cy="469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0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63" name="AutoShape 39"/>
          <p:cNvSpPr>
            <a:spLocks noChangeArrowheads="1"/>
          </p:cNvSpPr>
          <p:nvPr/>
        </p:nvSpPr>
        <p:spPr bwMode="gray">
          <a:xfrm>
            <a:off x="3779838" y="2718366"/>
            <a:ext cx="3600450" cy="466725"/>
          </a:xfrm>
          <a:prstGeom prst="roundRect">
            <a:avLst>
              <a:gd name="adj" fmla="val 16667"/>
            </a:avLst>
          </a:prstGeom>
          <a:noFill/>
          <a:ln w="38100">
            <a:noFill/>
            <a:round/>
            <a:headEnd/>
            <a:tailEnd/>
          </a:ln>
          <a:effectLst/>
        </p:spPr>
        <p:txBody>
          <a:bodyPr wrap="none"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Biblical Examples of Shepherds</a:t>
            </a:r>
          </a:p>
        </p:txBody>
      </p:sp>
      <p:sp>
        <p:nvSpPr>
          <p:cNvPr id="282664" name="AutoShape 40"/>
          <p:cNvSpPr>
            <a:spLocks noChangeArrowheads="1"/>
          </p:cNvSpPr>
          <p:nvPr/>
        </p:nvSpPr>
        <p:spPr bwMode="gray">
          <a:xfrm>
            <a:off x="4246563" y="3421063"/>
            <a:ext cx="3600450" cy="466725"/>
          </a:xfrm>
          <a:prstGeom prst="roundRect">
            <a:avLst>
              <a:gd name="adj" fmla="val 16667"/>
            </a:avLst>
          </a:prstGeom>
          <a:noFill/>
          <a:ln w="38100">
            <a:noFill/>
            <a:round/>
            <a:headEnd/>
            <a:tailEnd/>
          </a:ln>
          <a:effectLst/>
        </p:spPr>
        <p:txBody>
          <a:bodyPr wrap="none"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Sheep Needs and Shepherd Responsibilities</a:t>
            </a:r>
          </a:p>
        </p:txBody>
      </p:sp>
      <p:sp>
        <p:nvSpPr>
          <p:cNvPr id="282665" name="AutoShape 41"/>
          <p:cNvSpPr>
            <a:spLocks noChangeArrowheads="1"/>
          </p:cNvSpPr>
          <p:nvPr/>
        </p:nvSpPr>
        <p:spPr bwMode="gray">
          <a:xfrm>
            <a:off x="4235639" y="4238625"/>
            <a:ext cx="3600450" cy="466725"/>
          </a:xfrm>
          <a:prstGeom prst="roundRect">
            <a:avLst>
              <a:gd name="adj" fmla="val 16667"/>
            </a:avLst>
          </a:prstGeom>
          <a:noFill/>
          <a:ln w="38100">
            <a:noFill/>
            <a:round/>
            <a:headEnd/>
            <a:tailEnd/>
          </a:ln>
          <a:effectLst/>
        </p:spPr>
        <p:txBody>
          <a:bodyPr wrap="none"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Shepherd Needs and Sheep Responsibilities</a:t>
            </a:r>
          </a:p>
        </p:txBody>
      </p:sp>
      <p:sp>
        <p:nvSpPr>
          <p:cNvPr id="282667" name="Rectangle 43"/>
          <p:cNvSpPr>
            <a:spLocks noChangeArrowheads="1"/>
          </p:cNvSpPr>
          <p:nvPr/>
        </p:nvSpPr>
        <p:spPr bwMode="auto">
          <a:xfrm>
            <a:off x="2914650" y="5516563"/>
            <a:ext cx="4894263" cy="73025"/>
          </a:xfrm>
          <a:prstGeom prst="rect">
            <a:avLst/>
          </a:prstGeom>
          <a:solidFill>
            <a:schemeClr val="bg2"/>
          </a:solidFill>
          <a:ln w="9525">
            <a:noFill/>
            <a:miter lim="800000"/>
            <a:headEnd/>
            <a:tailEnd/>
          </a:ln>
          <a:effectLst/>
        </p:spPr>
        <p:txBody>
          <a:bodyPr wrap="none" anchor="ctr"/>
          <a:lstStyle/>
          <a:p>
            <a:endParaRPr lang="ru-RU"/>
          </a:p>
        </p:txBody>
      </p:sp>
      <p:sp>
        <p:nvSpPr>
          <p:cNvPr id="282668" name="Oval 44"/>
          <p:cNvSpPr>
            <a:spLocks noChangeArrowheads="1"/>
          </p:cNvSpPr>
          <p:nvPr/>
        </p:nvSpPr>
        <p:spPr bwMode="auto">
          <a:xfrm>
            <a:off x="3346450" y="5300663"/>
            <a:ext cx="504825" cy="504825"/>
          </a:xfrm>
          <a:prstGeom prst="ellipse">
            <a:avLst/>
          </a:prstGeom>
          <a:solidFill>
            <a:schemeClr val="bg2"/>
          </a:solidFill>
          <a:ln w="9525">
            <a:noFill/>
            <a:round/>
            <a:headEnd/>
            <a:tailEnd/>
          </a:ln>
          <a:effectLst/>
        </p:spPr>
        <p:txBody>
          <a:bodyPr wrap="none" anchor="ctr"/>
          <a:lstStyle/>
          <a:p>
            <a:endParaRPr lang="ru-RU"/>
          </a:p>
        </p:txBody>
      </p:sp>
      <p:sp>
        <p:nvSpPr>
          <p:cNvPr id="282669" name="Oval 45"/>
          <p:cNvSpPr>
            <a:spLocks noChangeArrowheads="1"/>
          </p:cNvSpPr>
          <p:nvPr/>
        </p:nvSpPr>
        <p:spPr bwMode="auto">
          <a:xfrm>
            <a:off x="2770188" y="5445125"/>
            <a:ext cx="215900" cy="215900"/>
          </a:xfrm>
          <a:prstGeom prst="ellipse">
            <a:avLst/>
          </a:prstGeom>
          <a:solidFill>
            <a:schemeClr val="bg1"/>
          </a:solidFill>
          <a:ln w="19050">
            <a:solidFill>
              <a:schemeClr val="bg2"/>
            </a:solidFill>
            <a:round/>
            <a:headEnd/>
            <a:tailEnd/>
          </a:ln>
          <a:effectLst/>
        </p:spPr>
        <p:txBody>
          <a:bodyPr wrap="none" anchor="ctr"/>
          <a:lstStyle/>
          <a:p>
            <a:endParaRPr lang="ru-RU"/>
          </a:p>
        </p:txBody>
      </p:sp>
      <p:sp>
        <p:nvSpPr>
          <p:cNvPr id="282670" name="Oval 46"/>
          <p:cNvSpPr>
            <a:spLocks noChangeArrowheads="1"/>
          </p:cNvSpPr>
          <p:nvPr/>
        </p:nvSpPr>
        <p:spPr bwMode="auto">
          <a:xfrm>
            <a:off x="7739063" y="5445125"/>
            <a:ext cx="215900" cy="215900"/>
          </a:xfrm>
          <a:prstGeom prst="ellipse">
            <a:avLst/>
          </a:prstGeom>
          <a:solidFill>
            <a:schemeClr val="bg1"/>
          </a:solidFill>
          <a:ln w="19050">
            <a:solidFill>
              <a:schemeClr val="bg2"/>
            </a:solidFill>
            <a:round/>
            <a:headEnd/>
            <a:tailEnd/>
          </a:ln>
          <a:effectLst/>
        </p:spPr>
        <p:txBody>
          <a:bodyPr wrap="none" anchor="ctr"/>
          <a:lstStyle/>
          <a:p>
            <a:endParaRPr lang="ru-RU"/>
          </a:p>
        </p:txBody>
      </p:sp>
      <p:sp>
        <p:nvSpPr>
          <p:cNvPr id="282671" name="AutoShape 47"/>
          <p:cNvSpPr>
            <a:spLocks noChangeArrowheads="1"/>
          </p:cNvSpPr>
          <p:nvPr/>
        </p:nvSpPr>
        <p:spPr bwMode="gray">
          <a:xfrm>
            <a:off x="3348038" y="5316538"/>
            <a:ext cx="504825" cy="473075"/>
          </a:xfrm>
          <a:prstGeom prst="roundRect">
            <a:avLst>
              <a:gd name="adj" fmla="val 16667"/>
            </a:avLst>
          </a:prstGeom>
          <a:noFill/>
          <a:ln w="38100">
            <a:noFill/>
            <a:round/>
            <a:headEnd/>
            <a:tailEnd/>
          </a:ln>
          <a:effectLst/>
        </p:spPr>
        <p:txBody>
          <a:bodyPr wrap="none" anchor="ctr"/>
          <a:lstStyle/>
          <a:p>
            <a:pPr algn="ctr" latinLnBrk="1"/>
            <a:r>
              <a:rPr kumimoji="1" lang="uk-UA" altLang="ko-KR" b="1">
                <a:solidFill>
                  <a:schemeClr val="bg1"/>
                </a:solidFill>
              </a:rPr>
              <a:t>4</a:t>
            </a:r>
            <a:endParaRPr kumimoji="1" lang="en-US" altLang="ko-KR" b="1" dirty="0">
              <a:solidFill>
                <a:schemeClr val="bg1"/>
              </a:solidFill>
              <a:ea typeface="굴림" charset="-127"/>
            </a:endParaRPr>
          </a:p>
        </p:txBody>
      </p:sp>
      <p:sp>
        <p:nvSpPr>
          <p:cNvPr id="282672" name="AutoShape 48"/>
          <p:cNvSpPr>
            <a:spLocks noChangeArrowheads="1"/>
          </p:cNvSpPr>
          <p:nvPr/>
        </p:nvSpPr>
        <p:spPr bwMode="auto">
          <a:xfrm>
            <a:off x="3384550" y="5337175"/>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bg2">
                  <a:gamma/>
                  <a:tint val="30980"/>
                  <a:invGamma/>
                </a:schemeClr>
              </a:gs>
              <a:gs pos="100000">
                <a:schemeClr val="bg2"/>
              </a:gs>
            </a:gsLst>
            <a:lin ang="5400000" scaled="1"/>
          </a:gradFill>
          <a:ln w="9525">
            <a:noFill/>
            <a:round/>
            <a:headEnd/>
            <a:tailEnd/>
          </a:ln>
          <a:effectLst/>
        </p:spPr>
        <p:txBody>
          <a:bodyPr wrap="none" anchor="ctr"/>
          <a:lstStyle/>
          <a:p>
            <a:endParaRPr lang="ru-RU"/>
          </a:p>
        </p:txBody>
      </p:sp>
      <p:sp>
        <p:nvSpPr>
          <p:cNvPr id="282673" name="Oval 49"/>
          <p:cNvSpPr>
            <a:spLocks noChangeArrowheads="1"/>
          </p:cNvSpPr>
          <p:nvPr/>
        </p:nvSpPr>
        <p:spPr bwMode="auto">
          <a:xfrm>
            <a:off x="3851275" y="4508500"/>
            <a:ext cx="504825" cy="504825"/>
          </a:xfrm>
          <a:prstGeom prst="ellipse">
            <a:avLst/>
          </a:prstGeom>
          <a:solidFill>
            <a:schemeClr val="accent1"/>
          </a:solidFill>
          <a:ln w="9525">
            <a:noFill/>
            <a:round/>
            <a:headEnd/>
            <a:tailEnd/>
          </a:ln>
          <a:effectLst/>
        </p:spPr>
        <p:txBody>
          <a:bodyPr wrap="none" anchor="ctr"/>
          <a:lstStyle/>
          <a:p>
            <a:endParaRPr lang="ru-RU"/>
          </a:p>
        </p:txBody>
      </p:sp>
      <p:sp>
        <p:nvSpPr>
          <p:cNvPr id="282674" name="Rectangle 50"/>
          <p:cNvSpPr>
            <a:spLocks noChangeArrowheads="1"/>
          </p:cNvSpPr>
          <p:nvPr/>
        </p:nvSpPr>
        <p:spPr bwMode="auto">
          <a:xfrm>
            <a:off x="3419475" y="4724400"/>
            <a:ext cx="4894263" cy="73025"/>
          </a:xfrm>
          <a:prstGeom prst="rect">
            <a:avLst/>
          </a:prstGeom>
          <a:solidFill>
            <a:schemeClr val="accent1"/>
          </a:solidFill>
          <a:ln w="9525">
            <a:noFill/>
            <a:miter lim="800000"/>
            <a:headEnd/>
            <a:tailEnd/>
          </a:ln>
          <a:effectLst/>
        </p:spPr>
        <p:txBody>
          <a:bodyPr wrap="none" anchor="ctr"/>
          <a:lstStyle/>
          <a:p>
            <a:endParaRPr lang="ru-RU"/>
          </a:p>
        </p:txBody>
      </p:sp>
      <p:sp>
        <p:nvSpPr>
          <p:cNvPr id="282675" name="Oval 51"/>
          <p:cNvSpPr>
            <a:spLocks noChangeArrowheads="1"/>
          </p:cNvSpPr>
          <p:nvPr/>
        </p:nvSpPr>
        <p:spPr bwMode="auto">
          <a:xfrm>
            <a:off x="3275013" y="4652963"/>
            <a:ext cx="215900" cy="215900"/>
          </a:xfrm>
          <a:prstGeom prst="ellipse">
            <a:avLst/>
          </a:prstGeom>
          <a:solidFill>
            <a:schemeClr val="bg1"/>
          </a:solidFill>
          <a:ln w="19050">
            <a:solidFill>
              <a:schemeClr val="accent1"/>
            </a:solidFill>
            <a:round/>
            <a:headEnd/>
            <a:tailEnd/>
          </a:ln>
          <a:effectLst/>
        </p:spPr>
        <p:txBody>
          <a:bodyPr wrap="none" anchor="ctr"/>
          <a:lstStyle/>
          <a:p>
            <a:endParaRPr lang="ru-RU"/>
          </a:p>
        </p:txBody>
      </p:sp>
      <p:sp>
        <p:nvSpPr>
          <p:cNvPr id="282676" name="Oval 52"/>
          <p:cNvSpPr>
            <a:spLocks noChangeArrowheads="1"/>
          </p:cNvSpPr>
          <p:nvPr/>
        </p:nvSpPr>
        <p:spPr bwMode="auto">
          <a:xfrm>
            <a:off x="8243888" y="4652963"/>
            <a:ext cx="215900" cy="215900"/>
          </a:xfrm>
          <a:prstGeom prst="ellipse">
            <a:avLst/>
          </a:prstGeom>
          <a:solidFill>
            <a:schemeClr val="bg1"/>
          </a:solidFill>
          <a:ln w="19050">
            <a:solidFill>
              <a:schemeClr val="accent1"/>
            </a:solidFill>
            <a:round/>
            <a:headEnd/>
            <a:tailEnd/>
          </a:ln>
          <a:effectLst/>
        </p:spPr>
        <p:txBody>
          <a:bodyPr wrap="none" anchor="ctr"/>
          <a:lstStyle/>
          <a:p>
            <a:endParaRPr lang="ru-RU"/>
          </a:p>
        </p:txBody>
      </p:sp>
      <p:sp>
        <p:nvSpPr>
          <p:cNvPr id="282677" name="AutoShape 53"/>
          <p:cNvSpPr>
            <a:spLocks noChangeArrowheads="1"/>
          </p:cNvSpPr>
          <p:nvPr/>
        </p:nvSpPr>
        <p:spPr bwMode="gray">
          <a:xfrm>
            <a:off x="3852863" y="4524375"/>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dirty="0">
                <a:solidFill>
                  <a:schemeClr val="bg1"/>
                </a:solidFill>
                <a:ea typeface="굴림" charset="-127"/>
              </a:rPr>
              <a:t>3</a:t>
            </a:r>
          </a:p>
        </p:txBody>
      </p:sp>
      <p:sp>
        <p:nvSpPr>
          <p:cNvPr id="282678" name="AutoShape 54"/>
          <p:cNvSpPr>
            <a:spLocks noChangeArrowheads="1"/>
          </p:cNvSpPr>
          <p:nvPr/>
        </p:nvSpPr>
        <p:spPr bwMode="auto">
          <a:xfrm>
            <a:off x="3889375" y="454501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w="9525">
            <a:noFill/>
            <a:round/>
            <a:headEnd/>
            <a:tailEnd/>
          </a:ln>
          <a:effectLst/>
        </p:spPr>
        <p:txBody>
          <a:bodyPr wrap="none" anchor="ctr"/>
          <a:lstStyle/>
          <a:p>
            <a:endParaRPr lang="ru-RU"/>
          </a:p>
        </p:txBody>
      </p:sp>
      <p:sp>
        <p:nvSpPr>
          <p:cNvPr id="282679" name="Rectangle 55"/>
          <p:cNvSpPr>
            <a:spLocks noChangeArrowheads="1"/>
          </p:cNvSpPr>
          <p:nvPr/>
        </p:nvSpPr>
        <p:spPr bwMode="auto">
          <a:xfrm>
            <a:off x="3419475" y="3860800"/>
            <a:ext cx="4894263" cy="73025"/>
          </a:xfrm>
          <a:prstGeom prst="rect">
            <a:avLst/>
          </a:prstGeom>
          <a:solidFill>
            <a:schemeClr val="hlink"/>
          </a:solidFill>
          <a:ln w="9525">
            <a:noFill/>
            <a:miter lim="800000"/>
            <a:headEnd/>
            <a:tailEnd/>
          </a:ln>
          <a:effectLst/>
        </p:spPr>
        <p:txBody>
          <a:bodyPr wrap="none" anchor="ctr"/>
          <a:lstStyle/>
          <a:p>
            <a:endParaRPr lang="ru-RU"/>
          </a:p>
        </p:txBody>
      </p:sp>
      <p:sp>
        <p:nvSpPr>
          <p:cNvPr id="282680" name="Oval 56"/>
          <p:cNvSpPr>
            <a:spLocks noChangeArrowheads="1"/>
          </p:cNvSpPr>
          <p:nvPr/>
        </p:nvSpPr>
        <p:spPr bwMode="auto">
          <a:xfrm>
            <a:off x="3851275" y="3644900"/>
            <a:ext cx="504825" cy="504825"/>
          </a:xfrm>
          <a:prstGeom prst="ellipse">
            <a:avLst/>
          </a:prstGeom>
          <a:solidFill>
            <a:schemeClr val="hlink"/>
          </a:solidFill>
          <a:ln w="9525">
            <a:noFill/>
            <a:round/>
            <a:headEnd/>
            <a:tailEnd/>
          </a:ln>
          <a:effectLst/>
        </p:spPr>
        <p:txBody>
          <a:bodyPr wrap="none" anchor="ctr"/>
          <a:lstStyle/>
          <a:p>
            <a:endParaRPr lang="ru-RU"/>
          </a:p>
        </p:txBody>
      </p:sp>
      <p:sp>
        <p:nvSpPr>
          <p:cNvPr id="282681" name="Oval 57"/>
          <p:cNvSpPr>
            <a:spLocks noChangeArrowheads="1"/>
          </p:cNvSpPr>
          <p:nvPr/>
        </p:nvSpPr>
        <p:spPr bwMode="auto">
          <a:xfrm>
            <a:off x="3275013" y="3789363"/>
            <a:ext cx="215900" cy="215900"/>
          </a:xfrm>
          <a:prstGeom prst="ellipse">
            <a:avLst/>
          </a:prstGeom>
          <a:solidFill>
            <a:schemeClr val="bg1"/>
          </a:solidFill>
          <a:ln w="19050">
            <a:solidFill>
              <a:schemeClr val="hlink"/>
            </a:solidFill>
            <a:round/>
            <a:headEnd/>
            <a:tailEnd/>
          </a:ln>
          <a:effectLst/>
        </p:spPr>
        <p:txBody>
          <a:bodyPr wrap="none" anchor="ctr"/>
          <a:lstStyle/>
          <a:p>
            <a:endParaRPr lang="ru-RU"/>
          </a:p>
        </p:txBody>
      </p:sp>
      <p:sp>
        <p:nvSpPr>
          <p:cNvPr id="282682" name="Oval 58"/>
          <p:cNvSpPr>
            <a:spLocks noChangeArrowheads="1"/>
          </p:cNvSpPr>
          <p:nvPr/>
        </p:nvSpPr>
        <p:spPr bwMode="auto">
          <a:xfrm>
            <a:off x="8243888" y="3789363"/>
            <a:ext cx="215900" cy="215900"/>
          </a:xfrm>
          <a:prstGeom prst="ellipse">
            <a:avLst/>
          </a:prstGeom>
          <a:solidFill>
            <a:schemeClr val="bg1"/>
          </a:solidFill>
          <a:ln w="19050">
            <a:solidFill>
              <a:schemeClr val="hlink"/>
            </a:solidFill>
            <a:round/>
            <a:headEnd/>
            <a:tailEnd/>
          </a:ln>
          <a:effectLst/>
        </p:spPr>
        <p:txBody>
          <a:bodyPr wrap="none" anchor="ctr"/>
          <a:lstStyle/>
          <a:p>
            <a:endParaRPr lang="ru-RU"/>
          </a:p>
        </p:txBody>
      </p:sp>
      <p:sp>
        <p:nvSpPr>
          <p:cNvPr id="282683" name="AutoShape 59"/>
          <p:cNvSpPr>
            <a:spLocks noChangeArrowheads="1"/>
          </p:cNvSpPr>
          <p:nvPr/>
        </p:nvSpPr>
        <p:spPr bwMode="gray">
          <a:xfrm>
            <a:off x="3852863" y="3660775"/>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dirty="0">
                <a:solidFill>
                  <a:schemeClr val="bg1"/>
                </a:solidFill>
                <a:ea typeface="굴림" charset="-127"/>
              </a:rPr>
              <a:t>2</a:t>
            </a:r>
          </a:p>
        </p:txBody>
      </p:sp>
      <p:sp>
        <p:nvSpPr>
          <p:cNvPr id="282684" name="AutoShape 60"/>
          <p:cNvSpPr>
            <a:spLocks noChangeArrowheads="1"/>
          </p:cNvSpPr>
          <p:nvPr/>
        </p:nvSpPr>
        <p:spPr bwMode="auto">
          <a:xfrm>
            <a:off x="3889375" y="368141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w="9525">
            <a:noFill/>
            <a:round/>
            <a:headEnd/>
            <a:tailEnd/>
          </a:ln>
          <a:effectLst/>
        </p:spPr>
        <p:txBody>
          <a:bodyPr wrap="none" anchor="ctr"/>
          <a:lstStyle/>
          <a:p>
            <a:endParaRPr lang="ru-RU"/>
          </a:p>
        </p:txBody>
      </p:sp>
      <p:sp>
        <p:nvSpPr>
          <p:cNvPr id="282685" name="Rectangle 61"/>
          <p:cNvSpPr>
            <a:spLocks noChangeArrowheads="1"/>
          </p:cNvSpPr>
          <p:nvPr/>
        </p:nvSpPr>
        <p:spPr bwMode="auto">
          <a:xfrm>
            <a:off x="2843213" y="3068638"/>
            <a:ext cx="4894262" cy="73025"/>
          </a:xfrm>
          <a:prstGeom prst="rect">
            <a:avLst/>
          </a:prstGeom>
          <a:solidFill>
            <a:schemeClr val="accent2"/>
          </a:solidFill>
          <a:ln w="9525">
            <a:noFill/>
            <a:miter lim="800000"/>
            <a:headEnd/>
            <a:tailEnd/>
          </a:ln>
          <a:effectLst/>
        </p:spPr>
        <p:txBody>
          <a:bodyPr wrap="none" anchor="ctr"/>
          <a:lstStyle/>
          <a:p>
            <a:endParaRPr lang="ru-RU"/>
          </a:p>
        </p:txBody>
      </p:sp>
      <p:sp>
        <p:nvSpPr>
          <p:cNvPr id="282686" name="Oval 62"/>
          <p:cNvSpPr>
            <a:spLocks noChangeArrowheads="1"/>
          </p:cNvSpPr>
          <p:nvPr/>
        </p:nvSpPr>
        <p:spPr bwMode="auto">
          <a:xfrm>
            <a:off x="3275013" y="2852738"/>
            <a:ext cx="504825" cy="504825"/>
          </a:xfrm>
          <a:prstGeom prst="ellipse">
            <a:avLst/>
          </a:prstGeom>
          <a:solidFill>
            <a:schemeClr val="accent2"/>
          </a:solidFill>
          <a:ln w="9525">
            <a:noFill/>
            <a:round/>
            <a:headEnd/>
            <a:tailEnd/>
          </a:ln>
          <a:effectLst/>
        </p:spPr>
        <p:txBody>
          <a:bodyPr wrap="none" anchor="ctr"/>
          <a:lstStyle/>
          <a:p>
            <a:endParaRPr lang="ru-RU"/>
          </a:p>
        </p:txBody>
      </p:sp>
      <p:sp>
        <p:nvSpPr>
          <p:cNvPr id="282687" name="Oval 63"/>
          <p:cNvSpPr>
            <a:spLocks noChangeArrowheads="1"/>
          </p:cNvSpPr>
          <p:nvPr/>
        </p:nvSpPr>
        <p:spPr bwMode="auto">
          <a:xfrm>
            <a:off x="2698750" y="2997200"/>
            <a:ext cx="215900" cy="215900"/>
          </a:xfrm>
          <a:prstGeom prst="ellipse">
            <a:avLst/>
          </a:prstGeom>
          <a:solidFill>
            <a:schemeClr val="bg1"/>
          </a:solidFill>
          <a:ln w="19050">
            <a:solidFill>
              <a:schemeClr val="accent2"/>
            </a:solidFill>
            <a:round/>
            <a:headEnd/>
            <a:tailEnd/>
          </a:ln>
          <a:effectLst/>
        </p:spPr>
        <p:txBody>
          <a:bodyPr wrap="none" anchor="ctr"/>
          <a:lstStyle/>
          <a:p>
            <a:endParaRPr lang="ru-RU"/>
          </a:p>
        </p:txBody>
      </p:sp>
      <p:sp>
        <p:nvSpPr>
          <p:cNvPr id="282688" name="Oval 64"/>
          <p:cNvSpPr>
            <a:spLocks noChangeArrowheads="1"/>
          </p:cNvSpPr>
          <p:nvPr/>
        </p:nvSpPr>
        <p:spPr bwMode="auto">
          <a:xfrm>
            <a:off x="7667625" y="2997200"/>
            <a:ext cx="215900" cy="215900"/>
          </a:xfrm>
          <a:prstGeom prst="ellipse">
            <a:avLst/>
          </a:prstGeom>
          <a:solidFill>
            <a:schemeClr val="bg1"/>
          </a:solidFill>
          <a:ln w="19050">
            <a:solidFill>
              <a:schemeClr val="accent2"/>
            </a:solidFill>
            <a:round/>
            <a:headEnd/>
            <a:tailEnd/>
          </a:ln>
          <a:effectLst/>
        </p:spPr>
        <p:txBody>
          <a:bodyPr wrap="none" anchor="ctr"/>
          <a:lstStyle/>
          <a:p>
            <a:endParaRPr lang="ru-RU"/>
          </a:p>
        </p:txBody>
      </p:sp>
      <p:sp>
        <p:nvSpPr>
          <p:cNvPr id="282689" name="AutoShape 65"/>
          <p:cNvSpPr>
            <a:spLocks noChangeArrowheads="1"/>
          </p:cNvSpPr>
          <p:nvPr/>
        </p:nvSpPr>
        <p:spPr bwMode="gray">
          <a:xfrm>
            <a:off x="3276600" y="2868613"/>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dirty="0">
                <a:solidFill>
                  <a:schemeClr val="bg1"/>
                </a:solidFill>
                <a:ea typeface="굴림" charset="-127"/>
              </a:rPr>
              <a:t>1</a:t>
            </a:r>
          </a:p>
        </p:txBody>
      </p:sp>
      <p:sp>
        <p:nvSpPr>
          <p:cNvPr id="282690" name="AutoShape 66"/>
          <p:cNvSpPr>
            <a:spLocks noChangeArrowheads="1"/>
          </p:cNvSpPr>
          <p:nvPr/>
        </p:nvSpPr>
        <p:spPr bwMode="auto">
          <a:xfrm>
            <a:off x="3313113" y="2889250"/>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2">
                  <a:gamma/>
                  <a:tint val="30980"/>
                  <a:invGamma/>
                </a:schemeClr>
              </a:gs>
              <a:gs pos="100000">
                <a:schemeClr val="accent2"/>
              </a:gs>
            </a:gsLst>
            <a:lin ang="5400000" scaled="1"/>
          </a:gradFill>
          <a:ln w="9525">
            <a:noFill/>
            <a:round/>
            <a:headEnd/>
            <a:tailEnd/>
          </a:ln>
          <a:effectLst/>
        </p:spPr>
        <p:txBody>
          <a:bodyPr wrap="none" anchor="ctr"/>
          <a:lstStyle/>
          <a:p>
            <a:endParaRPr lang="ru-RU"/>
          </a:p>
        </p:txBody>
      </p:sp>
      <p:grpSp>
        <p:nvGrpSpPr>
          <p:cNvPr id="282691" name="Group 67"/>
          <p:cNvGrpSpPr>
            <a:grpSpLocks/>
          </p:cNvGrpSpPr>
          <p:nvPr/>
        </p:nvGrpSpPr>
        <p:grpSpPr bwMode="auto">
          <a:xfrm>
            <a:off x="539750" y="2997200"/>
            <a:ext cx="2663825" cy="2736850"/>
            <a:chOff x="340" y="1661"/>
            <a:chExt cx="1724" cy="1724"/>
          </a:xfrm>
        </p:grpSpPr>
        <p:sp>
          <p:nvSpPr>
            <p:cNvPr id="282692" name="Oval 68"/>
            <p:cNvSpPr>
              <a:spLocks noChangeArrowheads="1"/>
            </p:cNvSpPr>
            <p:nvPr/>
          </p:nvSpPr>
          <p:spPr bwMode="auto">
            <a:xfrm>
              <a:off x="340" y="1661"/>
              <a:ext cx="1724" cy="1724"/>
            </a:xfrm>
            <a:prstGeom prst="ellipse">
              <a:avLst/>
            </a:prstGeom>
            <a:solidFill>
              <a:schemeClr val="bg1"/>
            </a:solidFill>
            <a:ln w="44450">
              <a:solidFill>
                <a:schemeClr val="folHlink"/>
              </a:solidFill>
              <a:round/>
              <a:headEnd/>
              <a:tailEnd/>
            </a:ln>
            <a:effectLst/>
          </p:spPr>
          <p:txBody>
            <a:bodyPr wrap="none" anchor="ctr"/>
            <a:lstStyle/>
            <a:p>
              <a:endParaRPr lang="ru-RU"/>
            </a:p>
          </p:txBody>
        </p:sp>
        <p:grpSp>
          <p:nvGrpSpPr>
            <p:cNvPr id="282693" name="Group 69"/>
            <p:cNvGrpSpPr>
              <a:grpSpLocks/>
            </p:cNvGrpSpPr>
            <p:nvPr/>
          </p:nvGrpSpPr>
          <p:grpSpPr bwMode="auto">
            <a:xfrm>
              <a:off x="431" y="1752"/>
              <a:ext cx="1542" cy="1535"/>
              <a:chOff x="659" y="1525"/>
              <a:chExt cx="2278" cy="2268"/>
            </a:xfrm>
          </p:grpSpPr>
          <p:sp>
            <p:nvSpPr>
              <p:cNvPr id="282694" name="Oval 70"/>
              <p:cNvSpPr>
                <a:spLocks noChangeArrowheads="1"/>
              </p:cNvSpPr>
              <p:nvPr/>
            </p:nvSpPr>
            <p:spPr bwMode="auto">
              <a:xfrm flipH="1">
                <a:off x="659" y="1525"/>
                <a:ext cx="2278" cy="2268"/>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82695" name="Oval 71"/>
              <p:cNvSpPr>
                <a:spLocks noChangeArrowheads="1"/>
              </p:cNvSpPr>
              <p:nvPr/>
            </p:nvSpPr>
            <p:spPr bwMode="auto">
              <a:xfrm flipH="1">
                <a:off x="807" y="1555"/>
                <a:ext cx="1977" cy="1638"/>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sp>
            <p:nvSpPr>
              <p:cNvPr id="282696" name="Oval 72"/>
              <p:cNvSpPr>
                <a:spLocks noChangeArrowheads="1"/>
              </p:cNvSpPr>
              <p:nvPr/>
            </p:nvSpPr>
            <p:spPr bwMode="auto">
              <a:xfrm flipH="1">
                <a:off x="850" y="1752"/>
                <a:ext cx="1860" cy="1847"/>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2697" name="Oval 73"/>
              <p:cNvSpPr>
                <a:spLocks noChangeArrowheads="1"/>
              </p:cNvSpPr>
              <p:nvPr/>
            </p:nvSpPr>
            <p:spPr bwMode="auto">
              <a:xfrm flipH="1">
                <a:off x="1024" y="1804"/>
                <a:ext cx="1505" cy="1207"/>
              </a:xfrm>
              <a:prstGeom prst="ellipse">
                <a:avLst/>
              </a:prstGeom>
              <a:gradFill rotWithShape="1">
                <a:gsLst>
                  <a:gs pos="0">
                    <a:schemeClr val="accent2">
                      <a:gamma/>
                      <a:tint val="30980"/>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sp>
            <p:nvSpPr>
              <p:cNvPr id="282698" name="Oval 74"/>
              <p:cNvSpPr>
                <a:spLocks noChangeArrowheads="1"/>
              </p:cNvSpPr>
              <p:nvPr/>
            </p:nvSpPr>
            <p:spPr bwMode="auto">
              <a:xfrm flipH="1">
                <a:off x="1077" y="1978"/>
                <a:ext cx="1407" cy="1407"/>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282699" name="Oval 75"/>
              <p:cNvSpPr>
                <a:spLocks noChangeArrowheads="1"/>
              </p:cNvSpPr>
              <p:nvPr/>
            </p:nvSpPr>
            <p:spPr bwMode="auto">
              <a:xfrm flipH="1">
                <a:off x="1206" y="2018"/>
                <a:ext cx="1138" cy="925"/>
              </a:xfrm>
              <a:prstGeom prst="ellipse">
                <a:avLst/>
              </a:prstGeom>
              <a:gradFill rotWithShape="1">
                <a:gsLst>
                  <a:gs pos="0">
                    <a:schemeClr val="hlink">
                      <a:gamma/>
                      <a:tint val="24314"/>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sp>
            <p:nvSpPr>
              <p:cNvPr id="282700" name="Oval 76"/>
              <p:cNvSpPr>
                <a:spLocks noChangeArrowheads="1"/>
              </p:cNvSpPr>
              <p:nvPr/>
            </p:nvSpPr>
            <p:spPr bwMode="auto">
              <a:xfrm flipH="1">
                <a:off x="1259" y="2211"/>
                <a:ext cx="998" cy="947"/>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2701" name="Oval 77"/>
              <p:cNvSpPr>
                <a:spLocks noChangeArrowheads="1"/>
              </p:cNvSpPr>
              <p:nvPr/>
            </p:nvSpPr>
            <p:spPr bwMode="auto">
              <a:xfrm flipH="1">
                <a:off x="1362" y="2363"/>
                <a:ext cx="808" cy="624"/>
              </a:xfrm>
              <a:prstGeom prst="ellipse">
                <a:avLst/>
              </a:prstGeom>
              <a:gradFill rotWithShape="1">
                <a:gsLst>
                  <a:gs pos="0">
                    <a:schemeClr val="bg2">
                      <a:gamma/>
                      <a:tint val="30980"/>
                      <a:invGamma/>
                    </a:schemeClr>
                  </a:gs>
                  <a:gs pos="100000">
                    <a:schemeClr val="bg2">
                      <a:alpha val="37000"/>
                    </a:schemeClr>
                  </a:gs>
                </a:gsLst>
                <a:lin ang="5400000" scaled="1"/>
              </a:gradFill>
              <a:ln w="9525">
                <a:noFill/>
                <a:round/>
                <a:headEnd/>
                <a:tailEnd/>
              </a:ln>
              <a:effectLst/>
            </p:spPr>
            <p:txBody>
              <a:bodyPr wrap="none" anchor="ctr"/>
              <a:lstStyle/>
              <a:p>
                <a:pPr algn="ctr"/>
                <a:r>
                  <a:rPr lang="en-US" sz="2000" b="1" dirty="0">
                    <a:solidFill>
                      <a:schemeClr val="bg1"/>
                    </a:solidFill>
                  </a:rPr>
                  <a:t>AIMS</a:t>
                </a:r>
              </a:p>
            </p:txBody>
          </p:sp>
        </p:grpSp>
      </p:grpSp>
      <p:sp>
        <p:nvSpPr>
          <p:cNvPr id="2" name="TextBox 1">
            <a:extLst>
              <a:ext uri="{FF2B5EF4-FFF2-40B4-BE49-F238E27FC236}">
                <a16:creationId xmlns:a16="http://schemas.microsoft.com/office/drawing/2014/main" id="{28FDE002-3529-3635-570E-C4D2BD880A49}"/>
              </a:ext>
            </a:extLst>
          </p:cNvPr>
          <p:cNvSpPr txBox="1"/>
          <p:nvPr/>
        </p:nvSpPr>
        <p:spPr>
          <a:xfrm>
            <a:off x="205382" y="2135252"/>
            <a:ext cx="7375994" cy="400110"/>
          </a:xfrm>
          <a:prstGeom prst="rect">
            <a:avLst/>
          </a:prstGeom>
          <a:noFill/>
        </p:spPr>
        <p:txBody>
          <a:bodyPr wrap="none" rtlCol="0">
            <a:spAutoFit/>
          </a:bodyPr>
          <a:lstStyle/>
          <a:p>
            <a:r>
              <a:rPr lang="en-US" sz="2000" b="1" dirty="0"/>
              <a:t>Edifying a “Transitioning Church” by raising awareness of:</a:t>
            </a:r>
          </a:p>
        </p:txBody>
      </p:sp>
      <p:sp>
        <p:nvSpPr>
          <p:cNvPr id="3" name="AutoShape 41">
            <a:extLst>
              <a:ext uri="{FF2B5EF4-FFF2-40B4-BE49-F238E27FC236}">
                <a16:creationId xmlns:a16="http://schemas.microsoft.com/office/drawing/2014/main" id="{2B3004DD-720A-00A5-6CAD-21118ABF144D}"/>
              </a:ext>
            </a:extLst>
          </p:cNvPr>
          <p:cNvSpPr>
            <a:spLocks noChangeArrowheads="1"/>
          </p:cNvSpPr>
          <p:nvPr/>
        </p:nvSpPr>
        <p:spPr bwMode="gray">
          <a:xfrm>
            <a:off x="3782061" y="5008563"/>
            <a:ext cx="3600450" cy="466725"/>
          </a:xfrm>
          <a:prstGeom prst="roundRect">
            <a:avLst>
              <a:gd name="adj" fmla="val 16667"/>
            </a:avLst>
          </a:prstGeom>
          <a:noFill/>
          <a:ln w="38100">
            <a:noFill/>
            <a:round/>
            <a:headEnd/>
            <a:tailEnd/>
          </a:ln>
          <a:effectLst/>
        </p:spPr>
        <p:txBody>
          <a:bodyPr wrap="none"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Good Shepherd and Sacrificial Lamb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5220072" y="1988840"/>
            <a:ext cx="3528392" cy="719138"/>
          </a:xfrm>
        </p:spPr>
        <p:txBody>
          <a:bodyPr/>
          <a:lstStyle/>
          <a:p>
            <a:r>
              <a:rPr lang="en-US" u="sng" dirty="0">
                <a:solidFill>
                  <a:schemeClr val="tx1"/>
                </a:solidFill>
                <a:latin typeface="Verdana" pitchFamily="34" charset="0"/>
              </a:rPr>
              <a:t>REMEMBER JESUS</a:t>
            </a:r>
            <a:endParaRPr lang="uk-UA" u="sng" dirty="0">
              <a:solidFill>
                <a:schemeClr val="tx1"/>
              </a:solidFill>
              <a:latin typeface="Verdana" pitchFamily="34" charset="0"/>
            </a:endParaRPr>
          </a:p>
        </p:txBody>
      </p:sp>
      <p:pic>
        <p:nvPicPr>
          <p:cNvPr id="1028" name="Picture 4" descr="John 10:11, 14-16 “I am the good shepherd. The good shepherd gives His life  for the sheep. I am the good shepherd; a… | Animales bebés, Animales,  Fotografía animal">
            <a:extLst>
              <a:ext uri="{FF2B5EF4-FFF2-40B4-BE49-F238E27FC236}">
                <a16:creationId xmlns:a16="http://schemas.microsoft.com/office/drawing/2014/main" id="{123B4272-8585-B528-8C4A-AD5BF2194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0" b="6951"/>
          <a:stretch/>
        </p:blipFill>
        <p:spPr bwMode="auto">
          <a:xfrm>
            <a:off x="224672" y="2132856"/>
            <a:ext cx="4062754" cy="3805128"/>
          </a:xfrm>
          <a:prstGeom prst="rect">
            <a:avLst/>
          </a:prstGeom>
          <a:noFill/>
          <a:ln w="3175">
            <a:solidFill>
              <a:srgbClr val="37A602"/>
            </a:solidFill>
          </a:ln>
          <a:extLst>
            <a:ext uri="{909E8E84-426E-40DD-AFC4-6F175D3DCCD1}">
              <a14:hiddenFill xmlns:a14="http://schemas.microsoft.com/office/drawing/2010/main">
                <a:solidFill>
                  <a:srgbClr val="FFFFFF"/>
                </a:solidFill>
              </a14:hiddenFill>
            </a:ext>
          </a:extLst>
        </p:spPr>
      </p:pic>
      <p:pic>
        <p:nvPicPr>
          <p:cNvPr id="1030" name="Picture 6" descr="Lamb of God. John 1:29 | by robbie b. | Medium">
            <a:extLst>
              <a:ext uri="{FF2B5EF4-FFF2-40B4-BE49-F238E27FC236}">
                <a16:creationId xmlns:a16="http://schemas.microsoft.com/office/drawing/2014/main" id="{32CDEDCA-4040-374F-F11E-C87CEB2A93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2" t="-701" r="19155" b="701"/>
          <a:stretch/>
        </p:blipFill>
        <p:spPr bwMode="auto">
          <a:xfrm>
            <a:off x="4505381" y="2727658"/>
            <a:ext cx="4413947" cy="3805128"/>
          </a:xfrm>
          <a:prstGeom prst="rect">
            <a:avLst/>
          </a:prstGeom>
          <a:ln w="3175" cap="sq">
            <a:solidFill>
              <a:srgbClr val="37A60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p:cNvSpPr>
          <p:nvPr/>
        </p:nvSpPr>
        <p:spPr bwMode="gray">
          <a:xfrm>
            <a:off x="1403648" y="6093296"/>
            <a:ext cx="6035749" cy="290214"/>
          </a:xfrm>
          <a:prstGeom prst="rect">
            <a:avLst/>
          </a:prstGeom>
          <a:noFill/>
          <a:ln w="9525">
            <a:noFill/>
            <a:miter lim="800000"/>
            <a:headEnd/>
            <a:tailEnd/>
          </a:ln>
          <a:effectLst/>
        </p:spPr>
        <p:txBody>
          <a:bodyPr/>
          <a:lstStyle/>
          <a:p>
            <a:pPr algn="ctr">
              <a:lnSpc>
                <a:spcPct val="90000"/>
              </a:lnSpc>
              <a:spcBef>
                <a:spcPct val="20000"/>
              </a:spcBef>
            </a:pPr>
            <a:r>
              <a:rPr lang="en-US" altLang="ko-KR" dirty="0">
                <a:solidFill>
                  <a:srgbClr val="494949"/>
                </a:solidFill>
                <a:latin typeface="Calibri" panose="020F0502020204030204" pitchFamily="34" charset="0"/>
                <a:ea typeface="굴림" charset="-127"/>
                <a:cs typeface="Calibri" panose="020F0502020204030204" pitchFamily="34" charset="0"/>
              </a:rPr>
              <a:t>Rev. Kevin T. Taylor, Pastor, Israel AMEC – Albany</a:t>
            </a:r>
            <a:br>
              <a:rPr lang="en-US" altLang="ko-KR" dirty="0">
                <a:solidFill>
                  <a:srgbClr val="494949"/>
                </a:solidFill>
                <a:latin typeface="Calibri" panose="020F0502020204030204" pitchFamily="34" charset="0"/>
                <a:ea typeface="굴림" charset="-127"/>
                <a:cs typeface="Calibri" panose="020F0502020204030204" pitchFamily="34" charset="0"/>
              </a:rPr>
            </a:br>
            <a:r>
              <a:rPr lang="en-US" altLang="ko-KR" dirty="0">
                <a:solidFill>
                  <a:srgbClr val="494949"/>
                </a:solidFill>
                <a:latin typeface="Calibri" panose="020F0502020204030204" pitchFamily="34" charset="0"/>
                <a:ea typeface="굴림" charset="-127"/>
                <a:cs typeface="Calibri" panose="020F0502020204030204" pitchFamily="34" charset="0"/>
              </a:rPr>
              <a:t>(323) 509-8706 (cell) | revkttaylor@hotmail.com</a:t>
            </a:r>
          </a:p>
        </p:txBody>
      </p:sp>
      <p:pic>
        <p:nvPicPr>
          <p:cNvPr id="3076" name="Picture 4" descr="Questions And Answers Images – Browse 268,390 Stock Photos, Vectors, and  Video | Adobe Stock">
            <a:extLst>
              <a:ext uri="{FF2B5EF4-FFF2-40B4-BE49-F238E27FC236}">
                <a16:creationId xmlns:a16="http://schemas.microsoft.com/office/drawing/2014/main" id="{B8F9658C-995C-EC2F-FD60-9830707D1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0648"/>
            <a:ext cx="6605692" cy="2159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0035" name="WordArt 3"/>
          <p:cNvSpPr>
            <a:spLocks noChangeArrowheads="1" noChangeShapeType="1" noTextEdit="1"/>
          </p:cNvSpPr>
          <p:nvPr/>
        </p:nvSpPr>
        <p:spPr bwMode="gray">
          <a:xfrm>
            <a:off x="2411760" y="5373216"/>
            <a:ext cx="3744912" cy="508000"/>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endParaRPr lang="ru-RU"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0035"/>
                                        </p:tgtEl>
                                        <p:attrNameLst>
                                          <p:attrName>style.visibility</p:attrName>
                                        </p:attrNameLst>
                                      </p:cBhvr>
                                      <p:to>
                                        <p:strVal val="visible"/>
                                      </p:to>
                                    </p:set>
                                    <p:anim calcmode="lin" valueType="num">
                                      <p:cBhvr>
                                        <p:cTn id="7" dur="500" fill="hold"/>
                                        <p:tgtEl>
                                          <p:spTgt spid="300035"/>
                                        </p:tgtEl>
                                        <p:attrNameLst>
                                          <p:attrName>ppt_w</p:attrName>
                                        </p:attrNameLst>
                                      </p:cBhvr>
                                      <p:tavLst>
                                        <p:tav tm="0">
                                          <p:val>
                                            <p:fltVal val="0"/>
                                          </p:val>
                                        </p:tav>
                                        <p:tav tm="100000">
                                          <p:val>
                                            <p:strVal val="#ppt_w"/>
                                          </p:val>
                                        </p:tav>
                                      </p:tavLst>
                                    </p:anim>
                                    <p:anim calcmode="lin" valueType="num">
                                      <p:cBhvr>
                                        <p:cTn id="8" dur="500" fill="hold"/>
                                        <p:tgtEl>
                                          <p:spTgt spid="300035"/>
                                        </p:tgtEl>
                                        <p:attrNameLst>
                                          <p:attrName>ppt_h</p:attrName>
                                        </p:attrNameLst>
                                      </p:cBhvr>
                                      <p:tavLst>
                                        <p:tav tm="0">
                                          <p:val>
                                            <p:fltVal val="0"/>
                                          </p:val>
                                        </p:tav>
                                        <p:tav tm="100000">
                                          <p:val>
                                            <p:strVal val="#ppt_h"/>
                                          </p:val>
                                        </p:tav>
                                      </p:tavLst>
                                    </p:anim>
                                    <p:animEffect transition="in" filter="fade">
                                      <p:cBhvr>
                                        <p:cTn id="9" dur="500"/>
                                        <p:tgtEl>
                                          <p:spTgt spid="30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283660" name="Rectangle 12"/>
            <p:cNvSpPr>
              <a:spLocks noChangeArrowheads="1"/>
            </p:cNvSpPr>
            <p:nvPr/>
          </p:nvSpPr>
          <p:spPr bwMode="auto">
            <a:xfrm>
              <a:off x="2184" y="1506"/>
              <a:ext cx="1323" cy="523"/>
            </a:xfrm>
            <a:prstGeom prst="rect">
              <a:avLst/>
            </a:prstGeom>
            <a:noFill/>
            <a:ln w="9525">
              <a:noFill/>
              <a:miter lim="800000"/>
              <a:headEnd/>
              <a:tailEnd/>
            </a:ln>
            <a:effectLst/>
          </p:spPr>
          <p:txBody>
            <a:bodyPr wrap="none">
              <a:spAutoFit/>
            </a:bodyPr>
            <a:lstStyle/>
            <a:p>
              <a:pPr algn="ctr"/>
              <a:r>
                <a:rPr lang="en-US" altLang="ko-KR" sz="3600" b="1" baseline="-25000" dirty="0">
                  <a:solidFill>
                    <a:schemeClr val="bg1"/>
                  </a:solidFill>
                  <a:ea typeface="굴림" charset="-127"/>
                </a:rPr>
                <a:t>Great</a:t>
              </a:r>
            </a:p>
            <a:p>
              <a:pPr algn="ctr"/>
              <a:r>
                <a:rPr lang="en-US" altLang="ko-KR" sz="3600" b="1" baseline="-25000" dirty="0">
                  <a:solidFill>
                    <a:schemeClr val="bg1"/>
                  </a:solidFill>
                  <a:ea typeface="굴림" charset="-127"/>
                </a:rPr>
                <a:t>Expectations</a:t>
              </a:r>
              <a:endParaRPr lang="en-US" sz="36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68" name="Rectangle 20"/>
            <p:cNvSpPr>
              <a:spLocks noChangeArrowheads="1"/>
            </p:cNvSpPr>
            <p:nvPr/>
          </p:nvSpPr>
          <p:spPr bwMode="auto">
            <a:xfrm>
              <a:off x="612" y="3067"/>
              <a:ext cx="771" cy="239"/>
            </a:xfrm>
            <a:prstGeom prst="rect">
              <a:avLst/>
            </a:prstGeom>
            <a:noFill/>
            <a:ln w="9525">
              <a:noFill/>
              <a:miter lim="800000"/>
              <a:headEnd/>
              <a:tailEnd/>
            </a:ln>
            <a:effectLst/>
          </p:spPr>
          <p:txBody>
            <a:bodyPr>
              <a:spAutoFit/>
            </a:bodyPr>
            <a:lstStyle/>
            <a:p>
              <a:pPr algn="ctr"/>
              <a:r>
                <a:rPr lang="en-US" sz="2800" b="1" baseline="-25000" dirty="0">
                  <a:solidFill>
                    <a:schemeClr val="bg1"/>
                  </a:solidFill>
                  <a:ea typeface="굴림" charset="-127"/>
                </a:rPr>
                <a:t>#1</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76" name="Rectangle 28"/>
            <p:cNvSpPr>
              <a:spLocks noChangeArrowheads="1"/>
            </p:cNvSpPr>
            <p:nvPr/>
          </p:nvSpPr>
          <p:spPr bwMode="auto">
            <a:xfrm>
              <a:off x="4377" y="3067"/>
              <a:ext cx="771" cy="24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#3</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3684" name="Rectangle 36"/>
            <p:cNvSpPr>
              <a:spLocks noChangeArrowheads="1"/>
            </p:cNvSpPr>
            <p:nvPr/>
          </p:nvSpPr>
          <p:spPr bwMode="auto">
            <a:xfrm>
              <a:off x="1292" y="1706"/>
              <a:ext cx="771" cy="240"/>
            </a:xfrm>
            <a:prstGeom prst="rect">
              <a:avLst/>
            </a:prstGeom>
            <a:noFill/>
            <a:ln w="9525">
              <a:noFill/>
              <a:miter lim="800000"/>
              <a:headEnd/>
              <a:tailEnd/>
            </a:ln>
            <a:effectLst/>
          </p:spPr>
          <p:txBody>
            <a:bodyPr>
              <a:spAutoFit/>
            </a:bodyPr>
            <a:lstStyle/>
            <a:p>
              <a:pPr algn="ctr"/>
              <a:r>
                <a:rPr lang="en-US" altLang="ko-KR" sz="2800" b="1" baseline="-25000" dirty="0">
                  <a:solidFill>
                    <a:schemeClr val="tx2"/>
                  </a:solidFill>
                  <a:ea typeface="굴림" charset="-127"/>
                </a:rPr>
                <a:t>#2</a:t>
              </a:r>
              <a:endParaRPr lang="en-US" sz="2800" b="1" baseline="-25000" dirty="0">
                <a:solidFill>
                  <a:schemeClr val="tx2"/>
                </a:solidFill>
              </a:endParaRPr>
            </a:p>
          </p:txBody>
        </p:sp>
      </p:grpSp>
      <p:sp>
        <p:nvSpPr>
          <p:cNvPr id="3" name="TextBox 2">
            <a:extLst>
              <a:ext uri="{FF2B5EF4-FFF2-40B4-BE49-F238E27FC236}">
                <a16:creationId xmlns:a16="http://schemas.microsoft.com/office/drawing/2014/main" id="{65132CC4-02E8-7A0B-E1CC-9A1FBC7A36C1}"/>
              </a:ext>
            </a:extLst>
          </p:cNvPr>
          <p:cNvSpPr txBox="1"/>
          <p:nvPr/>
        </p:nvSpPr>
        <p:spPr>
          <a:xfrm>
            <a:off x="186630" y="2189529"/>
            <a:ext cx="2016894" cy="1631216"/>
          </a:xfrm>
          <a:prstGeom prst="rect">
            <a:avLst/>
          </a:prstGeom>
          <a:noFill/>
        </p:spPr>
        <p:txBody>
          <a:bodyPr wrap="square" rtlCol="0">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Pastors, what are your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top three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expectations for the sheep of your flock?</a:t>
            </a:r>
          </a:p>
        </p:txBody>
      </p:sp>
      <p:sp>
        <p:nvSpPr>
          <p:cNvPr id="4" name="TextBox 3">
            <a:extLst>
              <a:ext uri="{FF2B5EF4-FFF2-40B4-BE49-F238E27FC236}">
                <a16:creationId xmlns:a16="http://schemas.microsoft.com/office/drawing/2014/main" id="{C22CA05C-8087-D98C-08F4-742FFF576A09}"/>
              </a:ext>
            </a:extLst>
          </p:cNvPr>
          <p:cNvSpPr txBox="1"/>
          <p:nvPr/>
        </p:nvSpPr>
        <p:spPr>
          <a:xfrm>
            <a:off x="6885231" y="2191860"/>
            <a:ext cx="2016894" cy="1631216"/>
          </a:xfrm>
          <a:prstGeom prst="rect">
            <a:avLst/>
          </a:prstGeom>
          <a:noFill/>
        </p:spPr>
        <p:txBody>
          <a:bodyPr wrap="square" rtlCol="0">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Laity, what are your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top three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expectations for the shepherd of your flock?</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AA0F6177-4276-EDC3-C77A-DA4429B3BFEB}"/>
              </a:ext>
            </a:extLst>
          </p:cNvPr>
          <p:cNvGraphicFramePr>
            <a:graphicFrameLocks noGrp="1"/>
          </p:cNvGraphicFramePr>
          <p:nvPr>
            <p:ph/>
            <p:extLst>
              <p:ext uri="{D42A27DB-BD31-4B8C-83A1-F6EECF244321}">
                <p14:modId xmlns:p14="http://schemas.microsoft.com/office/powerpoint/2010/main" val="447126150"/>
              </p:ext>
            </p:extLst>
          </p:nvPr>
        </p:nvGraphicFramePr>
        <p:xfrm>
          <a:off x="179512" y="2636912"/>
          <a:ext cx="8676964" cy="3840480"/>
        </p:xfrm>
        <a:graphic>
          <a:graphicData uri="http://schemas.openxmlformats.org/drawingml/2006/table">
            <a:tbl>
              <a:tblPr firstRow="1" bandRow="1">
                <a:tableStyleId>{93296810-A885-4BE3-A3E7-6D5BEEA58F35}</a:tableStyleId>
              </a:tblPr>
              <a:tblGrid>
                <a:gridCol w="2169241">
                  <a:extLst>
                    <a:ext uri="{9D8B030D-6E8A-4147-A177-3AD203B41FA5}">
                      <a16:colId xmlns:a16="http://schemas.microsoft.com/office/drawing/2014/main" val="3204639536"/>
                    </a:ext>
                  </a:extLst>
                </a:gridCol>
                <a:gridCol w="2169241">
                  <a:extLst>
                    <a:ext uri="{9D8B030D-6E8A-4147-A177-3AD203B41FA5}">
                      <a16:colId xmlns:a16="http://schemas.microsoft.com/office/drawing/2014/main" val="2328448870"/>
                    </a:ext>
                  </a:extLst>
                </a:gridCol>
                <a:gridCol w="2169241">
                  <a:extLst>
                    <a:ext uri="{9D8B030D-6E8A-4147-A177-3AD203B41FA5}">
                      <a16:colId xmlns:a16="http://schemas.microsoft.com/office/drawing/2014/main" val="3205462208"/>
                    </a:ext>
                  </a:extLst>
                </a:gridCol>
                <a:gridCol w="2169241">
                  <a:extLst>
                    <a:ext uri="{9D8B030D-6E8A-4147-A177-3AD203B41FA5}">
                      <a16:colId xmlns:a16="http://schemas.microsoft.com/office/drawing/2014/main" val="4275820331"/>
                    </a:ext>
                  </a:extLst>
                </a:gridCol>
              </a:tblGrid>
              <a:tr h="548640">
                <a:tc>
                  <a:txBody>
                    <a:bodyPr/>
                    <a:lstStyle/>
                    <a:p>
                      <a:pPr algn="ctr" fontAlgn="b"/>
                      <a:r>
                        <a:rPr lang="en-US" sz="2000" b="1" u="sng" strike="noStrike" dirty="0">
                          <a:solidFill>
                            <a:srgbClr val="000000"/>
                          </a:solidFill>
                          <a:effectLst/>
                          <a:latin typeface="Calibri" panose="020F0502020204030204" pitchFamily="34" charset="0"/>
                          <a:cs typeface="Calibri" panose="020F0502020204030204" pitchFamily="34" charset="0"/>
                        </a:rPr>
                        <a:t>Example</a:t>
                      </a:r>
                      <a:endParaRPr lang="en-US" sz="2000" b="1" i="0" u="sng"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sng" strike="noStrike" dirty="0">
                          <a:solidFill>
                            <a:srgbClr val="000000"/>
                          </a:solidFill>
                          <a:effectLst/>
                          <a:latin typeface="Calibri" panose="020F0502020204030204" pitchFamily="34" charset="0"/>
                          <a:cs typeface="Calibri" panose="020F0502020204030204" pitchFamily="34" charset="0"/>
                        </a:rPr>
                        <a:t>Scripture</a:t>
                      </a:r>
                      <a:endParaRPr lang="en-US" sz="2000" b="1" i="0" u="sng"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sng" strike="noStrike" dirty="0">
                          <a:solidFill>
                            <a:srgbClr val="000000"/>
                          </a:solidFill>
                          <a:effectLst/>
                          <a:latin typeface="Calibri" panose="020F0502020204030204" pitchFamily="34" charset="0"/>
                          <a:cs typeface="Calibri" panose="020F0502020204030204" pitchFamily="34" charset="0"/>
                        </a:rPr>
                        <a:t>Example</a:t>
                      </a:r>
                      <a:endParaRPr lang="en-US" sz="2000" b="1" i="0" u="sng"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sng" strike="noStrike" dirty="0">
                          <a:solidFill>
                            <a:srgbClr val="000000"/>
                          </a:solidFill>
                          <a:effectLst/>
                          <a:latin typeface="Calibri" panose="020F0502020204030204" pitchFamily="34" charset="0"/>
                          <a:cs typeface="Calibri" panose="020F0502020204030204" pitchFamily="34" charset="0"/>
                        </a:rPr>
                        <a:t>Scripture</a:t>
                      </a:r>
                      <a:endParaRPr lang="en-US" sz="2000" b="1" i="0" u="sng"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571783917"/>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Abel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4:2</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Jacob’s Sons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47:3</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747578319"/>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Abraham</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21:28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Moses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Exodus 2:17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3091136927"/>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Lot</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13:5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David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1 Samuel 17:34-36</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79208448"/>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Isaac</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26:12-15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Mesha</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2 Kings 3:4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2115608178"/>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Jacob</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30:32</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Amos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Amos 1:1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3765708460"/>
                  </a:ext>
                </a:extLst>
              </a:tr>
              <a:tr h="548640">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Rachel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Genesis 29:9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1" u="none" strike="noStrike" dirty="0">
                          <a:solidFill>
                            <a:srgbClr val="000000"/>
                          </a:solidFill>
                          <a:effectLst/>
                          <a:latin typeface="Calibri" panose="020F0502020204030204" pitchFamily="34" charset="0"/>
                          <a:cs typeface="Calibri" panose="020F0502020204030204" pitchFamily="34" charset="0"/>
                        </a:rPr>
                        <a:t>Of Jesus’s Birth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Calibri" panose="020F0502020204030204" pitchFamily="34" charset="0"/>
                          <a:cs typeface="Calibri" panose="020F0502020204030204" pitchFamily="34" charset="0"/>
                        </a:rPr>
                        <a:t>Luke 2:8-20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3457029648"/>
                  </a:ext>
                </a:extLst>
              </a:tr>
            </a:tbl>
          </a:graphicData>
        </a:graphic>
      </p:graphicFrame>
      <p:sp>
        <p:nvSpPr>
          <p:cNvPr id="9" name="Rectangle 2">
            <a:extLst>
              <a:ext uri="{FF2B5EF4-FFF2-40B4-BE49-F238E27FC236}">
                <a16:creationId xmlns:a16="http://schemas.microsoft.com/office/drawing/2014/main" id="{BCA56485-8EA7-35D3-728B-46FBE7637E40}"/>
              </a:ext>
            </a:extLst>
          </p:cNvPr>
          <p:cNvSpPr txBox="1">
            <a:spLocks noChangeArrowheads="1"/>
          </p:cNvSpPr>
          <p:nvPr/>
        </p:nvSpPr>
        <p:spPr bwMode="auto">
          <a:xfrm>
            <a:off x="179512" y="2060848"/>
            <a:ext cx="6516216" cy="719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080808"/>
                </a:solidFill>
                <a:latin typeface="+mn-lt"/>
                <a:ea typeface="+mn-ea"/>
                <a:cs typeface="+mn-cs"/>
              </a:defRPr>
            </a:lvl1pPr>
            <a:lvl2pPr marL="742950" indent="-285750" algn="l" rtl="0" fontAlgn="base">
              <a:spcBef>
                <a:spcPct val="20000"/>
              </a:spcBef>
              <a:spcAft>
                <a:spcPct val="0"/>
              </a:spcAft>
              <a:buChar char="–"/>
              <a:defRPr sz="2400" b="1">
                <a:solidFill>
                  <a:srgbClr val="080808"/>
                </a:solidFill>
                <a:latin typeface="+mn-lt"/>
              </a:defRPr>
            </a:lvl2pPr>
            <a:lvl3pPr marL="1143000" indent="-228600" algn="l" rtl="0" fontAlgn="base">
              <a:spcBef>
                <a:spcPct val="20000"/>
              </a:spcBef>
              <a:spcAft>
                <a:spcPct val="0"/>
              </a:spcAft>
              <a:buChar char="•"/>
              <a:defRPr sz="2400">
                <a:solidFill>
                  <a:srgbClr val="080808"/>
                </a:solidFill>
                <a:latin typeface="+mn-lt"/>
              </a:defRPr>
            </a:lvl3pPr>
            <a:lvl4pPr marL="1600200" indent="-228600" algn="l" rtl="0" fontAlgn="base">
              <a:spcBef>
                <a:spcPct val="20000"/>
              </a:spcBef>
              <a:spcAft>
                <a:spcPct val="0"/>
              </a:spcAft>
              <a:buChar char="–"/>
              <a:defRPr sz="2000">
                <a:solidFill>
                  <a:srgbClr val="080808"/>
                </a:solidFill>
                <a:latin typeface="+mn-lt"/>
              </a:defRPr>
            </a:lvl4pPr>
            <a:lvl5pPr marL="2057400" indent="-228600" algn="l" rtl="0" fontAlgn="base">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a:lstStyle>
          <a:p>
            <a:pPr marL="0" indent="0">
              <a:buNone/>
            </a:pPr>
            <a:r>
              <a:rPr lang="en-US" sz="2000" b="1" dirty="0">
                <a:latin typeface="Verdana" panose="020B0604030504040204" pitchFamily="34" charset="0"/>
                <a:ea typeface="Verdana" panose="020B0604030504040204" pitchFamily="34" charset="0"/>
              </a:rPr>
              <a:t>Biblical Examples of Shepherds</a:t>
            </a:r>
            <a:endParaRPr lang="uk-UA" sz="2000" b="1" dirty="0">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22" name="Group 2"/>
          <p:cNvGrpSpPr>
            <a:grpSpLocks/>
          </p:cNvGrpSpPr>
          <p:nvPr/>
        </p:nvGrpSpPr>
        <p:grpSpPr bwMode="auto">
          <a:xfrm>
            <a:off x="3021013" y="3005138"/>
            <a:ext cx="4071937" cy="3303587"/>
            <a:chOff x="1860" y="1888"/>
            <a:chExt cx="2565" cy="2081"/>
          </a:xfrm>
        </p:grpSpPr>
        <p:sp>
          <p:nvSpPr>
            <p:cNvPr id="286724" name="AutoShape 4"/>
            <p:cNvSpPr>
              <a:spLocks noChangeArrowheads="1"/>
            </p:cNvSpPr>
            <p:nvPr/>
          </p:nvSpPr>
          <p:spPr bwMode="auto">
            <a:xfrm rot="16200000">
              <a:off x="2950" y="1911"/>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nvGrpSpPr>
            <p:cNvPr id="286725" name="Group 5"/>
            <p:cNvGrpSpPr>
              <a:grpSpLocks/>
            </p:cNvGrpSpPr>
            <p:nvPr/>
          </p:nvGrpSpPr>
          <p:grpSpPr bwMode="auto">
            <a:xfrm>
              <a:off x="1860" y="2244"/>
              <a:ext cx="2565" cy="1725"/>
              <a:chOff x="1860" y="2244"/>
              <a:chExt cx="2565" cy="1725"/>
            </a:xfrm>
          </p:grpSpPr>
          <p:sp>
            <p:nvSpPr>
              <p:cNvPr id="286726" name="AutoShape 6"/>
              <p:cNvSpPr>
                <a:spLocks noChangeArrowheads="1"/>
              </p:cNvSpPr>
              <p:nvPr/>
            </p:nvSpPr>
            <p:spPr bwMode="auto">
              <a:xfrm rot="56991899">
                <a:off x="1837" y="2267"/>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286727" name="AutoShape 7"/>
              <p:cNvSpPr>
                <a:spLocks noChangeArrowheads="1"/>
              </p:cNvSpPr>
              <p:nvPr/>
            </p:nvSpPr>
            <p:spPr bwMode="auto">
              <a:xfrm rot="18989892">
                <a:off x="4062" y="2296"/>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286728" name="Oval 8"/>
              <p:cNvSpPr>
                <a:spLocks noChangeArrowheads="1"/>
              </p:cNvSpPr>
              <p:nvPr/>
            </p:nvSpPr>
            <p:spPr bwMode="auto">
              <a:xfrm>
                <a:off x="1879" y="2302"/>
                <a:ext cx="2404" cy="1667"/>
              </a:xfrm>
              <a:prstGeom prst="ellipse">
                <a:avLst/>
              </a:prstGeom>
              <a:solidFill>
                <a:schemeClr val="folHlink"/>
              </a:solidFill>
              <a:ln w="9525">
                <a:noFill/>
                <a:round/>
                <a:headEnd/>
                <a:tailEnd/>
              </a:ln>
              <a:effectLst/>
            </p:spPr>
            <p:txBody>
              <a:bodyPr wrap="none" anchor="ctr"/>
              <a:lstStyle/>
              <a:p>
                <a:endParaRPr lang="ru-RU"/>
              </a:p>
            </p:txBody>
          </p:sp>
          <p:sp>
            <p:nvSpPr>
              <p:cNvPr id="286729" name="Oval 9"/>
              <p:cNvSpPr>
                <a:spLocks noChangeArrowheads="1"/>
              </p:cNvSpPr>
              <p:nvPr/>
            </p:nvSpPr>
            <p:spPr bwMode="auto">
              <a:xfrm>
                <a:off x="1914" y="2304"/>
                <a:ext cx="2343" cy="1624"/>
              </a:xfrm>
              <a:prstGeom prst="ellipse">
                <a:avLst/>
              </a:prstGeom>
              <a:gradFill rotWithShape="1">
                <a:gsLst>
                  <a:gs pos="0">
                    <a:schemeClr val="folHlink"/>
                  </a:gs>
                  <a:gs pos="100000">
                    <a:schemeClr val="folHlink">
                      <a:gamma/>
                      <a:shade val="55686"/>
                      <a:invGamma/>
                    </a:schemeClr>
                  </a:gs>
                </a:gsLst>
                <a:lin ang="5400000" scaled="1"/>
              </a:gradFill>
              <a:ln w="9525">
                <a:noFill/>
                <a:round/>
                <a:headEnd/>
                <a:tailEnd/>
              </a:ln>
              <a:effectLst/>
            </p:spPr>
            <p:txBody>
              <a:bodyPr wrap="none" anchor="ctr"/>
              <a:lstStyle/>
              <a:p>
                <a:pPr algn="ctr"/>
                <a:endParaRPr lang="en-US" sz="4000" baseline="-25000" dirty="0"/>
              </a:p>
            </p:txBody>
          </p:sp>
          <p:sp>
            <p:nvSpPr>
              <p:cNvPr id="286730" name="Oval 10"/>
              <p:cNvSpPr>
                <a:spLocks noChangeArrowheads="1"/>
              </p:cNvSpPr>
              <p:nvPr/>
            </p:nvSpPr>
            <p:spPr bwMode="auto">
              <a:xfrm flipH="1">
                <a:off x="2051" y="2341"/>
                <a:ext cx="2065" cy="1191"/>
              </a:xfrm>
              <a:prstGeom prst="ellipse">
                <a:avLst/>
              </a:prstGeom>
              <a:gradFill rotWithShape="1">
                <a:gsLst>
                  <a:gs pos="0">
                    <a:schemeClr val="bg1"/>
                  </a:gs>
                  <a:gs pos="100000">
                    <a:schemeClr val="bg1">
                      <a:gamma/>
                      <a:shade val="57647"/>
                      <a:invGamma/>
                    </a:schemeClr>
                  </a:gs>
                </a:gsLst>
                <a:lin ang="5400000" scaled="1"/>
              </a:gradFill>
              <a:ln w="9525">
                <a:noFill/>
                <a:round/>
                <a:headEnd/>
                <a:tailEnd/>
              </a:ln>
              <a:effectLst/>
            </p:spPr>
            <p:txBody>
              <a:bodyPr wrap="none" anchor="ctr"/>
              <a:lstStyle/>
              <a:p>
                <a:pPr algn="ctr"/>
                <a:endParaRPr lang="en-US" b="1" dirty="0">
                  <a:solidFill>
                    <a:schemeClr val="bg1"/>
                  </a:solidFill>
                </a:endParaRPr>
              </a:p>
            </p:txBody>
          </p:sp>
          <p:sp>
            <p:nvSpPr>
              <p:cNvPr id="286731" name="Rectangle 11"/>
              <p:cNvSpPr>
                <a:spLocks noChangeArrowheads="1"/>
              </p:cNvSpPr>
              <p:nvPr/>
            </p:nvSpPr>
            <p:spPr bwMode="auto">
              <a:xfrm>
                <a:off x="2306" y="2502"/>
                <a:ext cx="1616" cy="872"/>
              </a:xfrm>
              <a:prstGeom prst="rect">
                <a:avLst/>
              </a:prstGeom>
              <a:noFill/>
              <a:ln w="9525">
                <a:noFill/>
                <a:miter lim="800000"/>
                <a:headEnd/>
                <a:tailEnd/>
              </a:ln>
              <a:effectLst/>
            </p:spPr>
            <p:txBody>
              <a:bodyPr wrap="square">
                <a:spAutoFit/>
              </a:bodyPr>
              <a:lstStyle/>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Sheep Needs and Shepherd Responsibilities</a:t>
                </a:r>
              </a:p>
            </p:txBody>
          </p:sp>
        </p:grpSp>
      </p:grpSp>
      <p:grpSp>
        <p:nvGrpSpPr>
          <p:cNvPr id="286732" name="Group 12"/>
          <p:cNvGrpSpPr>
            <a:grpSpLocks/>
          </p:cNvGrpSpPr>
          <p:nvPr/>
        </p:nvGrpSpPr>
        <p:grpSpPr bwMode="auto">
          <a:xfrm>
            <a:off x="1668891" y="1961357"/>
            <a:ext cx="1800225" cy="1576387"/>
            <a:chOff x="431" y="2750"/>
            <a:chExt cx="1134" cy="993"/>
          </a:xfrm>
        </p:grpSpPr>
        <p:grpSp>
          <p:nvGrpSpPr>
            <p:cNvPr id="286733" name="Group 13"/>
            <p:cNvGrpSpPr>
              <a:grpSpLocks/>
            </p:cNvGrpSpPr>
            <p:nvPr/>
          </p:nvGrpSpPr>
          <p:grpSpPr bwMode="auto">
            <a:xfrm>
              <a:off x="431" y="2750"/>
              <a:ext cx="1134" cy="993"/>
              <a:chOff x="431" y="2750"/>
              <a:chExt cx="1134" cy="993"/>
            </a:xfrm>
          </p:grpSpPr>
          <p:grpSp>
            <p:nvGrpSpPr>
              <p:cNvPr id="286734" name="Group 14"/>
              <p:cNvGrpSpPr>
                <a:grpSpLocks/>
              </p:cNvGrpSpPr>
              <p:nvPr/>
            </p:nvGrpSpPr>
            <p:grpSpPr bwMode="auto">
              <a:xfrm>
                <a:off x="431" y="2750"/>
                <a:ext cx="1134" cy="993"/>
                <a:chOff x="868" y="1477"/>
                <a:chExt cx="4251" cy="2141"/>
              </a:xfrm>
            </p:grpSpPr>
            <p:sp>
              <p:nvSpPr>
                <p:cNvPr id="286735" name="Oval 1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36" name="Oval 1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37" name="Oval 17"/>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6738" name="Oval 18"/>
              <p:cNvSpPr>
                <a:spLocks noChangeArrowheads="1"/>
              </p:cNvSpPr>
              <p:nvPr/>
            </p:nvSpPr>
            <p:spPr bwMode="auto">
              <a:xfrm flipH="1">
                <a:off x="610" y="2857"/>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39" name="Rectangle 19"/>
            <p:cNvSpPr>
              <a:spLocks noChangeArrowheads="1"/>
            </p:cNvSpPr>
            <p:nvPr/>
          </p:nvSpPr>
          <p:spPr bwMode="auto">
            <a:xfrm>
              <a:off x="612" y="3067"/>
              <a:ext cx="771" cy="368"/>
            </a:xfrm>
            <a:prstGeom prst="rect">
              <a:avLst/>
            </a:prstGeom>
            <a:noFill/>
            <a:ln w="9525">
              <a:noFill/>
              <a:miter lim="800000"/>
              <a:headEnd/>
              <a:tailEnd/>
            </a:ln>
            <a:effectLst/>
          </p:spPr>
          <p:txBody>
            <a:bodyPr>
              <a:spAutoFit/>
            </a:bodyPr>
            <a:lstStyle/>
            <a:p>
              <a:pPr algn="ctr"/>
              <a:r>
                <a:rPr lang="en-US" altLang="ko-KR" sz="2400" b="1" baseline="-25000" dirty="0">
                  <a:solidFill>
                    <a:schemeClr val="bg1"/>
                  </a:solidFill>
                  <a:ea typeface="굴림" charset="-127"/>
                </a:rPr>
                <a:t>A Helping Hand</a:t>
              </a:r>
              <a:endParaRPr lang="en-US" sz="2400" b="1" baseline="-25000" dirty="0">
                <a:solidFill>
                  <a:schemeClr val="bg1"/>
                </a:solidFill>
              </a:endParaRPr>
            </a:p>
          </p:txBody>
        </p:sp>
      </p:grpSp>
      <p:grpSp>
        <p:nvGrpSpPr>
          <p:cNvPr id="286740" name="Group 20"/>
          <p:cNvGrpSpPr>
            <a:grpSpLocks/>
          </p:cNvGrpSpPr>
          <p:nvPr/>
        </p:nvGrpSpPr>
        <p:grpSpPr bwMode="auto">
          <a:xfrm>
            <a:off x="6805613" y="2292350"/>
            <a:ext cx="1800225" cy="1576388"/>
            <a:chOff x="4195" y="2750"/>
            <a:chExt cx="1134" cy="993"/>
          </a:xfrm>
        </p:grpSpPr>
        <p:grpSp>
          <p:nvGrpSpPr>
            <p:cNvPr id="286741" name="Group 21"/>
            <p:cNvGrpSpPr>
              <a:grpSpLocks/>
            </p:cNvGrpSpPr>
            <p:nvPr/>
          </p:nvGrpSpPr>
          <p:grpSpPr bwMode="auto">
            <a:xfrm>
              <a:off x="4195" y="2750"/>
              <a:ext cx="1134" cy="993"/>
              <a:chOff x="4195" y="2750"/>
              <a:chExt cx="1134" cy="993"/>
            </a:xfrm>
          </p:grpSpPr>
          <p:grpSp>
            <p:nvGrpSpPr>
              <p:cNvPr id="286742" name="Group 22"/>
              <p:cNvGrpSpPr>
                <a:grpSpLocks/>
              </p:cNvGrpSpPr>
              <p:nvPr/>
            </p:nvGrpSpPr>
            <p:grpSpPr bwMode="auto">
              <a:xfrm>
                <a:off x="4195" y="2750"/>
                <a:ext cx="1134" cy="993"/>
                <a:chOff x="868" y="1477"/>
                <a:chExt cx="4251" cy="2141"/>
              </a:xfrm>
            </p:grpSpPr>
            <p:sp>
              <p:nvSpPr>
                <p:cNvPr id="286743" name="Oval 23"/>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44" name="Oval 24"/>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45" name="Oval 25"/>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dirty="0">
                  <a:solidFill>
                    <a:schemeClr val="bg1"/>
                  </a:solidFill>
                </a:endParaRPr>
              </a:p>
            </p:txBody>
          </p:sp>
          <p:sp>
            <p:nvSpPr>
              <p:cNvPr id="286746" name="Oval 26"/>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47" name="Rectangle 27"/>
            <p:cNvSpPr>
              <a:spLocks noChangeArrowheads="1"/>
            </p:cNvSpPr>
            <p:nvPr/>
          </p:nvSpPr>
          <p:spPr bwMode="auto">
            <a:xfrm>
              <a:off x="4377" y="3067"/>
              <a:ext cx="771" cy="200"/>
            </a:xfrm>
            <a:prstGeom prst="rect">
              <a:avLst/>
            </a:prstGeom>
            <a:noFill/>
            <a:ln w="9525">
              <a:noFill/>
              <a:miter lim="800000"/>
              <a:headEnd/>
              <a:tailEnd/>
            </a:ln>
            <a:effectLst/>
          </p:spPr>
          <p:txBody>
            <a:bodyPr>
              <a:spAutoFit/>
            </a:bodyPr>
            <a:lstStyle/>
            <a:p>
              <a:pPr algn="ctr"/>
              <a:r>
                <a:rPr lang="en-US" altLang="ko-KR" sz="2200" b="1" baseline="-25000" dirty="0">
                  <a:solidFill>
                    <a:schemeClr val="bg1"/>
                  </a:solidFill>
                  <a:ea typeface="굴림" charset="-127"/>
                </a:rPr>
                <a:t>Connection</a:t>
              </a:r>
              <a:endParaRPr lang="en-US" sz="2200" b="1" baseline="-25000" dirty="0">
                <a:solidFill>
                  <a:schemeClr val="bg1"/>
                </a:solidFill>
              </a:endParaRPr>
            </a:p>
          </p:txBody>
        </p:sp>
      </p:grpSp>
      <p:grpSp>
        <p:nvGrpSpPr>
          <p:cNvPr id="286756" name="Group 36"/>
          <p:cNvGrpSpPr>
            <a:grpSpLocks/>
          </p:cNvGrpSpPr>
          <p:nvPr/>
        </p:nvGrpSpPr>
        <p:grpSpPr bwMode="auto">
          <a:xfrm>
            <a:off x="4141788" y="1349375"/>
            <a:ext cx="1800225" cy="1576388"/>
            <a:chOff x="4195" y="2750"/>
            <a:chExt cx="1134" cy="993"/>
          </a:xfrm>
        </p:grpSpPr>
        <p:grpSp>
          <p:nvGrpSpPr>
            <p:cNvPr id="286757" name="Group 37"/>
            <p:cNvGrpSpPr>
              <a:grpSpLocks/>
            </p:cNvGrpSpPr>
            <p:nvPr/>
          </p:nvGrpSpPr>
          <p:grpSpPr bwMode="auto">
            <a:xfrm>
              <a:off x="4195" y="2750"/>
              <a:ext cx="1134" cy="993"/>
              <a:chOff x="4195" y="2750"/>
              <a:chExt cx="1134" cy="993"/>
            </a:xfrm>
          </p:grpSpPr>
          <p:grpSp>
            <p:nvGrpSpPr>
              <p:cNvPr id="286758" name="Group 38"/>
              <p:cNvGrpSpPr>
                <a:grpSpLocks/>
              </p:cNvGrpSpPr>
              <p:nvPr/>
            </p:nvGrpSpPr>
            <p:grpSpPr bwMode="auto">
              <a:xfrm>
                <a:off x="4195" y="2750"/>
                <a:ext cx="1134" cy="993"/>
                <a:chOff x="868" y="1477"/>
                <a:chExt cx="4251" cy="2141"/>
              </a:xfrm>
            </p:grpSpPr>
            <p:sp>
              <p:nvSpPr>
                <p:cNvPr id="286759" name="Oval 39"/>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6760" name="Oval 40"/>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6761" name="Oval 41"/>
              <p:cNvSpPr>
                <a:spLocks noChangeArrowheads="1"/>
              </p:cNvSpPr>
              <p:nvPr/>
            </p:nvSpPr>
            <p:spPr bwMode="auto">
              <a:xfrm flipH="1">
                <a:off x="4285" y="2841"/>
                <a:ext cx="953" cy="791"/>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286762" name="Oval 42"/>
              <p:cNvSpPr>
                <a:spLocks noChangeArrowheads="1"/>
              </p:cNvSpPr>
              <p:nvPr/>
            </p:nvSpPr>
            <p:spPr bwMode="auto">
              <a:xfrm flipH="1">
                <a:off x="4375" y="2865"/>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86763" name="Rectangle 43"/>
            <p:cNvSpPr>
              <a:spLocks noChangeArrowheads="1"/>
            </p:cNvSpPr>
            <p:nvPr/>
          </p:nvSpPr>
          <p:spPr bwMode="auto">
            <a:xfrm>
              <a:off x="4317" y="3080"/>
              <a:ext cx="927" cy="213"/>
            </a:xfrm>
            <a:prstGeom prst="rect">
              <a:avLst/>
            </a:prstGeom>
            <a:noFill/>
            <a:ln w="9525">
              <a:noFill/>
              <a:miter lim="800000"/>
              <a:headEnd/>
              <a:tailEnd/>
            </a:ln>
            <a:effectLst/>
          </p:spPr>
          <p:txBody>
            <a:bodyPr wrap="square">
              <a:spAutoFit/>
            </a:bodyPr>
            <a:lstStyle/>
            <a:p>
              <a:pPr algn="ctr"/>
              <a:r>
                <a:rPr lang="en-US" altLang="ko-KR" sz="2400" b="1" baseline="-25000" dirty="0">
                  <a:solidFill>
                    <a:schemeClr val="bg1"/>
                  </a:solidFill>
                  <a:ea typeface="굴림" charset="-127"/>
                </a:rPr>
                <a:t>Authenticity</a:t>
              </a:r>
              <a:endParaRPr lang="en-US" sz="2400" b="1" baseline="-25000" dirty="0">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A HELPING HAND</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Sheep can’t right themselves if they’re on their back</a:t>
            </a:r>
          </a:p>
          <a:p>
            <a:pPr lvl="1">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These sheep, called “cast sheep” need a helping hand from the shepherd</a:t>
            </a:r>
          </a:p>
          <a:p>
            <a:pPr marL="457200" lvl="1"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Those who are cast aside by society need the focus of the shepherd and flock</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38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AUTHENTICITY</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Sheep have an excellent sense of smell</a:t>
            </a:r>
          </a:p>
          <a:p>
            <a:pPr marL="400050" lvl="1">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Sheep have scent glands in front of their eyes and between the digits of their hooves that produce smelly secretions used to communicate with one another</a:t>
            </a:r>
          </a:p>
          <a:p>
            <a:pPr marL="457200" lvl="1"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i="1" dirty="0">
                <a:effectLst/>
                <a:latin typeface="Calibri" panose="020F0502020204030204" pitchFamily="34" charset="0"/>
                <a:ea typeface="Calibri" panose="020F0502020204030204" pitchFamily="34" charset="0"/>
                <a:cs typeface="Times New Roman" panose="02020603050405020304" pitchFamily="18" charset="0"/>
              </a:rPr>
              <a:t>Sheep have an appreciation for when their shepherd is sincere. Is your congregation seeing the genuine YOU?</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91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CONNECTION</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Sheep do not remain in flocks simply for protection from predators</a:t>
            </a:r>
          </a:p>
          <a:p>
            <a:pPr marL="400050" lvl="1">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Sheep form strong bonds with one another, such as those between a mother and her lamb, and other friendships</a:t>
            </a:r>
          </a:p>
          <a:p>
            <a:pPr marL="400050" lvl="1">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Studies have revealed that sheep can distinguish between different emotional expressions</a:t>
            </a:r>
          </a:p>
        </p:txBody>
      </p:sp>
    </p:spTree>
    <p:extLst>
      <p:ext uri="{BB962C8B-B14F-4D97-AF65-F5344CB8AC3E}">
        <p14:creationId xmlns:p14="http://schemas.microsoft.com/office/powerpoint/2010/main" val="281374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9512" y="2060848"/>
            <a:ext cx="6516216" cy="719138"/>
          </a:xfrm>
        </p:spPr>
        <p:txBody>
          <a:bodyPr/>
          <a:lstStyle/>
          <a:p>
            <a:r>
              <a:rPr lang="en-US" u="sng" dirty="0">
                <a:solidFill>
                  <a:srgbClr val="000000"/>
                </a:solidFill>
                <a:latin typeface="Verdana" pitchFamily="34" charset="0"/>
              </a:rPr>
              <a:t>CONNECTION CON’T</a:t>
            </a:r>
            <a:endParaRPr lang="uk-UA" u="sng" dirty="0">
              <a:solidFill>
                <a:srgbClr val="000000"/>
              </a:solidFill>
              <a:latin typeface="Verdana" pitchFamily="34" charset="0"/>
            </a:endParaRPr>
          </a:p>
        </p:txBody>
      </p:sp>
      <p:sp>
        <p:nvSpPr>
          <p:cNvPr id="281603" name="Rectangle 3"/>
          <p:cNvSpPr>
            <a:spLocks noGrp="1" noChangeArrowheads="1"/>
          </p:cNvSpPr>
          <p:nvPr>
            <p:ph type="body" idx="1"/>
          </p:nvPr>
        </p:nvSpPr>
        <p:spPr>
          <a:xfrm>
            <a:off x="251520" y="2779986"/>
            <a:ext cx="8496944" cy="3744913"/>
          </a:xfrm>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is a very important skill for sheep to have, as knowing how other sheep are feeling is the basis for forming strong social relationships and keeping the flock safe</a:t>
            </a:r>
          </a:p>
          <a:p>
            <a:pPr marL="457200" lvl="1"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Thought to Remember: </a:t>
            </a:r>
            <a:r>
              <a:rPr lang="en-US" i="1" dirty="0">
                <a:effectLst/>
                <a:latin typeface="Calibri" panose="020F0502020204030204" pitchFamily="34" charset="0"/>
                <a:ea typeface="Calibri" panose="020F0502020204030204" pitchFamily="34" charset="0"/>
                <a:cs typeface="Times New Roman" panose="02020603050405020304" pitchFamily="18" charset="0"/>
              </a:rPr>
              <a:t> How are you connecting with your flock on a personal level? Are you calling, visiting, </a:t>
            </a:r>
            <a:r>
              <a:rPr lang="en-US" i="1" dirty="0">
                <a:latin typeface="Calibri" panose="020F0502020204030204" pitchFamily="34" charset="0"/>
                <a:ea typeface="Calibri" panose="020F0502020204030204" pitchFamily="34" charset="0"/>
                <a:cs typeface="Times New Roman" panose="02020603050405020304" pitchFamily="18" charset="0"/>
              </a:rPr>
              <a:t>texting/writing them? C</a:t>
            </a:r>
            <a:r>
              <a:rPr lang="en-US" i="1" dirty="0">
                <a:effectLst/>
                <a:latin typeface="Calibri" panose="020F0502020204030204" pitchFamily="34" charset="0"/>
                <a:ea typeface="Calibri" panose="020F0502020204030204" pitchFamily="34" charset="0"/>
                <a:cs typeface="Times New Roman" panose="02020603050405020304" pitchFamily="18" charset="0"/>
              </a:rPr>
              <a:t>elebrating their milestones, mourning their losses?</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907458"/>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4D4D4D"/>
      </a:dk2>
      <a:lt2>
        <a:srgbClr val="3B250F"/>
      </a:lt2>
      <a:accent1>
        <a:srgbClr val="E5DED4"/>
      </a:accent1>
      <a:accent2>
        <a:srgbClr val="C8AF85"/>
      </a:accent2>
      <a:accent3>
        <a:srgbClr val="FFFFFF"/>
      </a:accent3>
      <a:accent4>
        <a:srgbClr val="404040"/>
      </a:accent4>
      <a:accent5>
        <a:srgbClr val="F0ECE6"/>
      </a:accent5>
      <a:accent6>
        <a:srgbClr val="B59E78"/>
      </a:accent6>
      <a:hlink>
        <a:srgbClr val="C2BAB2"/>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473D38"/>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858583"/>
        </a:lt2>
        <a:accent1>
          <a:srgbClr val="C4C9C4"/>
        </a:accent1>
        <a:accent2>
          <a:srgbClr val="ECECEC"/>
        </a:accent2>
        <a:accent3>
          <a:srgbClr val="FFFFFF"/>
        </a:accent3>
        <a:accent4>
          <a:srgbClr val="404040"/>
        </a:accent4>
        <a:accent5>
          <a:srgbClr val="DEE1DE"/>
        </a:accent5>
        <a:accent6>
          <a:srgbClr val="D6D6D6"/>
        </a:accent6>
        <a:hlink>
          <a:srgbClr val="4EF5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TotalTime>
  <Words>935</Words>
  <Application>Microsoft Office PowerPoint</Application>
  <PresentationFormat>On-screen Show (4:3)</PresentationFormat>
  <Paragraphs>145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Tahoma</vt:lpstr>
      <vt:lpstr>Verdana</vt:lpstr>
      <vt:lpstr>template</vt:lpstr>
      <vt:lpstr>Shepherding the Flock</vt:lpstr>
      <vt:lpstr>PowerPoint Presentation</vt:lpstr>
      <vt:lpstr>PowerPoint Presentation</vt:lpstr>
      <vt:lpstr>PowerPoint Presentation</vt:lpstr>
      <vt:lpstr>PowerPoint Presentation</vt:lpstr>
      <vt:lpstr>A HELPING HAND</vt:lpstr>
      <vt:lpstr>AUTHENTICITY</vt:lpstr>
      <vt:lpstr>CONNECTION</vt:lpstr>
      <vt:lpstr>CONNECTION CON’T</vt:lpstr>
      <vt:lpstr>“BREAK” EVERY CHAIN</vt:lpstr>
      <vt:lpstr>PowerPoint Presentation</vt:lpstr>
      <vt:lpstr>PowerPoint Presentation</vt:lpstr>
      <vt:lpstr>PowerPoint Presentation</vt:lpstr>
      <vt:lpstr>PowerPoint Presentation</vt:lpstr>
      <vt:lpstr>LISTEN FOR GOD’S VOICE</vt:lpstr>
      <vt:lpstr>PLAN FOR THE FLOCK</vt:lpstr>
      <vt:lpstr>PLAN FOR THE FLOCK CON’T</vt:lpstr>
      <vt:lpstr>GRACE</vt:lpstr>
      <vt:lpstr>PowerPoint Presentation</vt:lpstr>
      <vt:lpstr>REMEMBER JESUS</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My Info Battle</cp:lastModifiedBy>
  <cp:revision>98</cp:revision>
  <cp:lastPrinted>2023-01-14T14:39:50Z</cp:lastPrinted>
  <dcterms:created xsi:type="dcterms:W3CDTF">2006-06-13T13:40:09Z</dcterms:created>
  <dcterms:modified xsi:type="dcterms:W3CDTF">2023-12-07T20:50:54Z</dcterms:modified>
</cp:coreProperties>
</file>