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23"/>
  </p:notesMasterIdLst>
  <p:sldIdLst>
    <p:sldId id="256" r:id="rId2"/>
    <p:sldId id="300" r:id="rId3"/>
    <p:sldId id="314" r:id="rId4"/>
    <p:sldId id="313" r:id="rId5"/>
    <p:sldId id="325" r:id="rId6"/>
    <p:sldId id="322" r:id="rId7"/>
    <p:sldId id="312" r:id="rId8"/>
    <p:sldId id="323" r:id="rId9"/>
    <p:sldId id="321" r:id="rId10"/>
    <p:sldId id="257" r:id="rId11"/>
    <p:sldId id="303" r:id="rId12"/>
    <p:sldId id="315" r:id="rId13"/>
    <p:sldId id="318" r:id="rId14"/>
    <p:sldId id="316" r:id="rId15"/>
    <p:sldId id="319" r:id="rId16"/>
    <p:sldId id="317" r:id="rId17"/>
    <p:sldId id="320" r:id="rId18"/>
    <p:sldId id="301" r:id="rId19"/>
    <p:sldId id="302" r:id="rId20"/>
    <p:sldId id="324" r:id="rId21"/>
    <p:sldId id="31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97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817B05-450B-47B9-9236-9D5C23FC9596}" type="datetimeFigureOut">
              <a:rPr lang="en-US" smtClean="0"/>
              <a:t>12/7/2023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17680C-DED1-4731-BCB3-BD10BDCD98A0}" type="slidenum">
              <a:rPr lang="en-US" smtClean="0"/>
              <a:t>‹#›</a:t>
            </a:fld>
            <a:endParaRPr lang="en-US"/>
          </a:p>
        </p:txBody>
      </p:sp>
    </p:spTree>
    <p:extLst>
      <p:ext uri="{BB962C8B-B14F-4D97-AF65-F5344CB8AC3E}">
        <p14:creationId xmlns:p14="http://schemas.microsoft.com/office/powerpoint/2010/main" val="1161698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678426" y="889820"/>
            <a:ext cx="9989574" cy="3598606"/>
          </a:xfrm>
        </p:spPr>
        <p:txBody>
          <a:bodyPr anchor="t">
            <a:normAutofit/>
          </a:bodyPr>
          <a:lstStyle>
            <a:lvl1pPr algn="l">
              <a:defRPr sz="5400"/>
            </a:lvl1pPr>
          </a:lstStyle>
          <a:p>
            <a:r>
              <a:rPr lang="en-US" dirty="0"/>
              <a:t>Click to edit Master title style</a:t>
            </a:r>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678426"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2F3E8B1C-86EF-43CF-8304-249481088644}" type="datetimeFigureOut">
              <a:rPr lang="en-US" smtClean="0"/>
              <a:t>12/7/2023</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799755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2F3E8B1C-86EF-43CF-8304-249481088644}" type="datetimeFigureOut">
              <a:rPr lang="en-US" smtClean="0"/>
              <a:t>12/7/2023</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438875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838200" y="997973"/>
            <a:ext cx="8404122" cy="498495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2F3E8B1C-86EF-43CF-8304-249481088644}" type="datetimeFigureOut">
              <a:rPr lang="en-US" smtClean="0"/>
              <a:t>12/7/2023</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057268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2F3E8B1C-86EF-43CF-8304-249481088644}" type="datetimeFigureOut">
              <a:rPr lang="en-US" smtClean="0"/>
              <a:t>12/7/2023</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730830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2F3E8B1C-86EF-43CF-8304-249481088644}" type="datetimeFigureOut">
              <a:rPr lang="en-US" smtClean="0"/>
              <a:t>12/7/2023</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557205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22096"/>
            <a:ext cx="10691265" cy="1127930"/>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15383" y="2128684"/>
            <a:ext cx="5304417" cy="3844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72200" y="2128684"/>
            <a:ext cx="5219700" cy="3844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2F3E8B1C-86EF-43CF-8304-249481088644}" type="datetimeFigureOut">
              <a:rPr lang="en-US" smtClean="0"/>
              <a:t>12/7/2023</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576375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685887" y="929148"/>
            <a:ext cx="10640005" cy="761540"/>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15384" y="1681163"/>
            <a:ext cx="5282192"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15384" y="2505075"/>
            <a:ext cx="5282192" cy="34237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72200" y="1681163"/>
            <a:ext cx="5183188"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72200" y="2505075"/>
            <a:ext cx="5183188" cy="34237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2F3E8B1C-86EF-43CF-8304-249481088644}" type="datetimeFigureOut">
              <a:rPr lang="en-US" smtClean="0"/>
              <a:t>12/7/2023</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116194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2F3E8B1C-86EF-43CF-8304-249481088644}" type="datetimeFigureOut">
              <a:rPr lang="en-US" smtClean="0"/>
              <a:t>12/7/2023</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143431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2F3E8B1C-86EF-43CF-8304-249481088644}" type="datetimeFigureOut">
              <a:rPr lang="en-US" smtClean="0"/>
              <a:t>12/7/2023</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45672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678426" y="781665"/>
            <a:ext cx="4093599" cy="1223452"/>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688258" y="2315497"/>
            <a:ext cx="4093599" cy="35534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2F3E8B1C-86EF-43CF-8304-249481088644}" type="datetimeFigureOut">
              <a:rPr lang="en-US" smtClean="0"/>
              <a:t>12/7/2023</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017392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683342" y="1066800"/>
            <a:ext cx="4103431" cy="1317523"/>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683342"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2F3E8B1C-86EF-43CF-8304-249481088644}" type="datetimeFigureOut">
              <a:rPr lang="en-US" smtClean="0"/>
              <a:t>12/7/2023</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014373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22096"/>
            <a:ext cx="10691265" cy="137103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93126"/>
            <a:ext cx="10691265" cy="36360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92594" cy="365125"/>
          </a:xfrm>
          <a:prstGeom prst="rect">
            <a:avLst/>
          </a:prstGeom>
        </p:spPr>
        <p:txBody>
          <a:bodyPr vert="horz" lIns="91440" tIns="45720" rIns="91440" bIns="45720" rtlCol="0" anchor="ctr"/>
          <a:lstStyle>
            <a:lvl1pPr algn="r">
              <a:defRPr sz="1050">
                <a:solidFill>
                  <a:schemeClr val="tx1"/>
                </a:solidFill>
                <a:latin typeface="+mj-lt"/>
              </a:defRPr>
            </a:lvl1pPr>
          </a:lstStyle>
          <a:p>
            <a:fld id="{2F3E8B1C-86EF-43CF-8304-249481088644}" type="datetimeFigureOut">
              <a:rPr lang="en-US" smtClean="0"/>
              <a:pPr/>
              <a:t>12/7/2023</a:t>
            </a:fld>
            <a:endParaRPr lang="en-US" dirty="0"/>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15383"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C3DB2ADC-AF19-4574-8C10-79B5B04FCA27}" type="slidenum">
              <a:rPr lang="en-US" smtClean="0"/>
              <a:pPr/>
              <a:t>‹#›</a:t>
            </a:fld>
            <a:endParaRPr lang="en-US" dirty="0"/>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9456114"/>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01" r:id="rId5"/>
    <p:sldLayoutId id="2147483706" r:id="rId6"/>
    <p:sldLayoutId id="2147483702" r:id="rId7"/>
    <p:sldLayoutId id="2147483703" r:id="rId8"/>
    <p:sldLayoutId id="2147483704" r:id="rId9"/>
    <p:sldLayoutId id="2147483705" r:id="rId10"/>
    <p:sldLayoutId id="2147483707" r:id="rId11"/>
  </p:sldLayoutIdLst>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E52DF2-6802-459B-AC2A-AF976DEB1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5CB96F-834A-0F1F-0463-A4DD386D55F1}"/>
              </a:ext>
            </a:extLst>
          </p:cNvPr>
          <p:cNvSpPr>
            <a:spLocks noGrp="1"/>
          </p:cNvSpPr>
          <p:nvPr>
            <p:ph type="ctrTitle"/>
          </p:nvPr>
        </p:nvSpPr>
        <p:spPr>
          <a:xfrm>
            <a:off x="5496560" y="2965324"/>
            <a:ext cx="6393403" cy="3569150"/>
          </a:xfrm>
        </p:spPr>
        <p:txBody>
          <a:bodyPr anchor="b">
            <a:normAutofit/>
          </a:bodyPr>
          <a:lstStyle/>
          <a:p>
            <a:pPr algn="ctr"/>
            <a:r>
              <a:rPr lang="en-US" sz="1800" dirty="0"/>
              <a:t>Bishop Adam J. Richardson, Jr., Senior Bishop</a:t>
            </a:r>
            <a:br>
              <a:rPr lang="en-US" sz="1800" dirty="0"/>
            </a:br>
            <a:r>
              <a:rPr lang="en-US" sz="1800" dirty="0"/>
              <a:t>Bishop John F. White, Sr., Host Bishop</a:t>
            </a:r>
            <a:br>
              <a:rPr lang="en-US" sz="1800" dirty="0"/>
            </a:br>
            <a:r>
              <a:rPr lang="en-US" sz="1800" dirty="0"/>
              <a:t>Bishop Stafford J.N. Wicker, Commission Chair</a:t>
            </a:r>
            <a:br>
              <a:rPr lang="en-US" sz="1800" dirty="0"/>
            </a:br>
            <a:r>
              <a:rPr lang="en-US" sz="1800" dirty="0"/>
              <a:t>Mr. </a:t>
            </a:r>
            <a:r>
              <a:rPr lang="en-US" sz="1800" dirty="0" err="1"/>
              <a:t>Abendego</a:t>
            </a:r>
            <a:r>
              <a:rPr lang="en-US" sz="1800" dirty="0"/>
              <a:t> </a:t>
            </a:r>
            <a:r>
              <a:rPr lang="en-US" sz="1800" dirty="0" err="1"/>
              <a:t>Makiti</a:t>
            </a:r>
            <a:r>
              <a:rPr lang="en-US" sz="1800" dirty="0"/>
              <a:t>, Connectional President</a:t>
            </a:r>
            <a:br>
              <a:rPr lang="en-US" sz="1800" dirty="0"/>
            </a:br>
            <a:r>
              <a:rPr lang="en-US" sz="1800" dirty="0"/>
              <a:t>Mrs. Patricia Wright, Connectional Director of Lay Activities</a:t>
            </a:r>
            <a:br>
              <a:rPr lang="en-US" sz="1800" dirty="0"/>
            </a:br>
            <a:br>
              <a:rPr lang="en-US" sz="1800" dirty="0"/>
            </a:br>
            <a:r>
              <a:rPr lang="en-US" sz="1800" dirty="0"/>
              <a:t>Reverend Jarrett B. Washington, Presenter</a:t>
            </a:r>
            <a:br>
              <a:rPr lang="en-US" sz="4000" dirty="0"/>
            </a:br>
            <a:endParaRPr lang="en-US" sz="4000" dirty="0"/>
          </a:p>
        </p:txBody>
      </p:sp>
      <p:sp>
        <p:nvSpPr>
          <p:cNvPr id="3" name="Subtitle 2">
            <a:extLst>
              <a:ext uri="{FF2B5EF4-FFF2-40B4-BE49-F238E27FC236}">
                <a16:creationId xmlns:a16="http://schemas.microsoft.com/office/drawing/2014/main" id="{92D8666C-ADF2-CE19-B38F-FF90BC1FB464}"/>
              </a:ext>
            </a:extLst>
          </p:cNvPr>
          <p:cNvSpPr>
            <a:spLocks noGrp="1"/>
          </p:cNvSpPr>
          <p:nvPr>
            <p:ph type="subTitle" idx="1"/>
          </p:nvPr>
        </p:nvSpPr>
        <p:spPr>
          <a:xfrm>
            <a:off x="5171440" y="1208146"/>
            <a:ext cx="6614161" cy="2093852"/>
          </a:xfrm>
        </p:spPr>
        <p:txBody>
          <a:bodyPr anchor="t">
            <a:normAutofit fontScale="77500" lnSpcReduction="20000"/>
          </a:bodyPr>
          <a:lstStyle/>
          <a:p>
            <a:pPr algn="ctr"/>
            <a:r>
              <a:rPr lang="en-US" sz="2800" i="1" dirty="0"/>
              <a:t>2023 Biennial Learning Lab</a:t>
            </a:r>
          </a:p>
          <a:p>
            <a:pPr algn="ctr"/>
            <a:r>
              <a:rPr lang="en-US" sz="4000" b="1" i="1" dirty="0">
                <a:solidFill>
                  <a:schemeClr val="accent4">
                    <a:lumMod val="75000"/>
                  </a:schemeClr>
                </a:solidFill>
              </a:rPr>
              <a:t>Disciples of Christ Ministering Globally by the Transformation of Hearts, Heads, Hands, and Habits</a:t>
            </a:r>
          </a:p>
        </p:txBody>
      </p:sp>
      <p:pic>
        <p:nvPicPr>
          <p:cNvPr id="4" name="Picture 3">
            <a:extLst>
              <a:ext uri="{FF2B5EF4-FFF2-40B4-BE49-F238E27FC236}">
                <a16:creationId xmlns:a16="http://schemas.microsoft.com/office/drawing/2014/main" id="{171108AE-69BD-4D9D-6B4D-72943ECB5C64}"/>
              </a:ext>
            </a:extLst>
          </p:cNvPr>
          <p:cNvPicPr>
            <a:picLocks noChangeAspect="1"/>
          </p:cNvPicPr>
          <p:nvPr/>
        </p:nvPicPr>
        <p:blipFill rotWithShape="1">
          <a:blip r:embed="rId2"/>
          <a:srcRect l="8344" t="1" r="40467" b="1"/>
          <a:stretch/>
        </p:blipFill>
        <p:spPr>
          <a:xfrm>
            <a:off x="21" y="10"/>
            <a:ext cx="5171419" cy="6857985"/>
          </a:xfrm>
          <a:prstGeom prst="rect">
            <a:avLst/>
          </a:prstGeom>
        </p:spPr>
      </p:pic>
      <p:cxnSp>
        <p:nvCxnSpPr>
          <p:cNvPr id="11" name="Straight Connector 10">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153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7D526B1E-3506-105D-8901-5C94B86467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3950" y="2965324"/>
            <a:ext cx="3019406" cy="2943286"/>
          </a:xfrm>
          <a:prstGeom prst="rect">
            <a:avLst/>
          </a:prstGeom>
          <a:noFill/>
          <a:ln>
            <a:noFill/>
          </a:ln>
          <a:effectLst/>
          <a:extLst>
            <a:ext uri="{909E8E84-426E-40DD-AFC4-6F175D3DCCD1}">
              <a14:hiddenFill xmlns:a14="http://schemas.microsoft.com/office/drawing/2010/main">
                <a:solidFill>
                  <a:srgbClr val="1F497D"/>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907913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rganizations">
            <a:extLst>
              <a:ext uri="{FF2B5EF4-FFF2-40B4-BE49-F238E27FC236}">
                <a16:creationId xmlns:a16="http://schemas.microsoft.com/office/drawing/2014/main" id="{E264DEF1-D185-8488-B1A8-4A78C72474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9905" b="48425"/>
          <a:stretch/>
        </p:blipFill>
        <p:spPr bwMode="auto">
          <a:xfrm>
            <a:off x="619126" y="914367"/>
            <a:ext cx="8187615" cy="375923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A7D984D-C580-0656-C534-0374609A9FBB}"/>
              </a:ext>
            </a:extLst>
          </p:cNvPr>
          <p:cNvSpPr txBox="1"/>
          <p:nvPr/>
        </p:nvSpPr>
        <p:spPr>
          <a:xfrm>
            <a:off x="5648960" y="4840516"/>
            <a:ext cx="6096000" cy="1200329"/>
          </a:xfrm>
          <a:prstGeom prst="rect">
            <a:avLst/>
          </a:prstGeom>
          <a:solidFill>
            <a:schemeClr val="accent4">
              <a:lumMod val="75000"/>
            </a:schemeClr>
          </a:solidFill>
          <a:effectLst>
            <a:outerShdw blurRad="50800" dist="38100" dir="2700000" algn="tl" rotWithShape="0">
              <a:prstClr val="black">
                <a:alpha val="40000"/>
              </a:prstClr>
            </a:outerShdw>
          </a:effectLst>
        </p:spPr>
        <p:txBody>
          <a:bodyPr wrap="square">
            <a:spAutoFit/>
          </a:bodyPr>
          <a:lstStyle/>
          <a:p>
            <a:r>
              <a:rPr lang="en-US" dirty="0">
                <a:solidFill>
                  <a:schemeClr val="bg1"/>
                </a:solidFill>
                <a:latin typeface="Helvetica Neue"/>
              </a:rPr>
              <a:t>T</a:t>
            </a:r>
            <a:r>
              <a:rPr lang="en-US" b="0" i="0" dirty="0">
                <a:solidFill>
                  <a:schemeClr val="bg1"/>
                </a:solidFill>
                <a:effectLst/>
                <a:latin typeface="Helvetica Neue"/>
              </a:rPr>
              <a:t>he first choice you are called to make is whether to be motivated by self-interest or by the benefit of those you are leading. The heart question that Jesus asks is, ‘Are you a servant leader or a self-serving leader?'”</a:t>
            </a:r>
            <a:endParaRPr lang="en-US" dirty="0">
              <a:solidFill>
                <a:schemeClr val="bg1"/>
              </a:solidFill>
            </a:endParaRPr>
          </a:p>
        </p:txBody>
      </p:sp>
      <p:sp>
        <p:nvSpPr>
          <p:cNvPr id="11" name="TextBox 10">
            <a:extLst>
              <a:ext uri="{FF2B5EF4-FFF2-40B4-BE49-F238E27FC236}">
                <a16:creationId xmlns:a16="http://schemas.microsoft.com/office/drawing/2014/main" id="{109B4945-42B6-055C-1086-D2CF4916986B}"/>
              </a:ext>
            </a:extLst>
          </p:cNvPr>
          <p:cNvSpPr txBox="1"/>
          <p:nvPr/>
        </p:nvSpPr>
        <p:spPr>
          <a:xfrm>
            <a:off x="489098" y="6119336"/>
            <a:ext cx="6709144" cy="677108"/>
          </a:xfrm>
          <a:prstGeom prst="rect">
            <a:avLst/>
          </a:prstGeom>
          <a:noFill/>
        </p:spPr>
        <p:txBody>
          <a:bodyPr wrap="square" rtlCol="0">
            <a:spAutoFit/>
          </a:bodyPr>
          <a:lstStyle/>
          <a:p>
            <a:r>
              <a:rPr lang="en-US" sz="1400" dirty="0">
                <a:solidFill>
                  <a:srgbClr val="002060"/>
                </a:solidFill>
              </a:rPr>
              <a:t>Reverend Jarrett Britton Washington, M.Div., MACE</a:t>
            </a:r>
            <a:br>
              <a:rPr lang="en-US" sz="1400" dirty="0">
                <a:solidFill>
                  <a:srgbClr val="002060"/>
                </a:solidFill>
              </a:rPr>
            </a:br>
            <a:r>
              <a:rPr lang="en-US" sz="1200" i="1" dirty="0">
                <a:solidFill>
                  <a:srgbClr val="002060"/>
                </a:solidFill>
              </a:rPr>
              <a:t>Senior Pastor, Hopewell African Methodist Episcopal Church</a:t>
            </a:r>
          </a:p>
          <a:p>
            <a:r>
              <a:rPr lang="en-US" sz="1200" i="1" dirty="0">
                <a:solidFill>
                  <a:srgbClr val="002060"/>
                </a:solidFill>
              </a:rPr>
              <a:t>7</a:t>
            </a:r>
            <a:r>
              <a:rPr lang="en-US" sz="1200" i="1" baseline="30000" dirty="0">
                <a:solidFill>
                  <a:srgbClr val="002060"/>
                </a:solidFill>
              </a:rPr>
              <a:t>th</a:t>
            </a:r>
            <a:r>
              <a:rPr lang="en-US" sz="1200" i="1" dirty="0">
                <a:solidFill>
                  <a:srgbClr val="002060"/>
                </a:solidFill>
              </a:rPr>
              <a:t> Episcopal District </a:t>
            </a:r>
          </a:p>
        </p:txBody>
      </p:sp>
    </p:spTree>
    <p:extLst>
      <p:ext uri="{BB962C8B-B14F-4D97-AF65-F5344CB8AC3E}">
        <p14:creationId xmlns:p14="http://schemas.microsoft.com/office/powerpoint/2010/main" val="3427000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electric blue, blur, majorelle blue, colorfulness&#10;&#10;Description automatically generated">
            <a:extLst>
              <a:ext uri="{FF2B5EF4-FFF2-40B4-BE49-F238E27FC236}">
                <a16:creationId xmlns:a16="http://schemas.microsoft.com/office/drawing/2014/main" id="{5E31C82E-8AC3-3EE6-B606-8608425E7A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782320" y="833120"/>
            <a:ext cx="10627360" cy="5120640"/>
          </a:xfrm>
          <a:prstGeom prst="rect">
            <a:avLst/>
          </a:prstGeom>
        </p:spPr>
      </p:pic>
      <p:sp>
        <p:nvSpPr>
          <p:cNvPr id="5" name="TextBox 4">
            <a:extLst>
              <a:ext uri="{FF2B5EF4-FFF2-40B4-BE49-F238E27FC236}">
                <a16:creationId xmlns:a16="http://schemas.microsoft.com/office/drawing/2014/main" id="{A7202FD2-D206-A2E2-729A-13D74D76229B}"/>
              </a:ext>
            </a:extLst>
          </p:cNvPr>
          <p:cNvSpPr txBox="1"/>
          <p:nvPr/>
        </p:nvSpPr>
        <p:spPr>
          <a:xfrm>
            <a:off x="1127760" y="1290320"/>
            <a:ext cx="9865360" cy="3908762"/>
          </a:xfrm>
          <a:prstGeom prst="rect">
            <a:avLst/>
          </a:prstGeom>
          <a:noFill/>
        </p:spPr>
        <p:txBody>
          <a:bodyPr wrap="square" rtlCol="0">
            <a:spAutoFit/>
          </a:bodyPr>
          <a:lstStyle/>
          <a:p>
            <a:r>
              <a:rPr lang="en-US" sz="4000" i="1" dirty="0">
                <a:solidFill>
                  <a:srgbClr val="FFFF00"/>
                </a:solidFill>
              </a:rPr>
              <a:t>The Heart: </a:t>
            </a:r>
            <a:r>
              <a:rPr lang="en-US" sz="4000" i="1" dirty="0">
                <a:solidFill>
                  <a:schemeClr val="bg1"/>
                </a:solidFill>
              </a:rPr>
              <a:t>A Servant Leadership is…</a:t>
            </a:r>
          </a:p>
          <a:p>
            <a:endParaRPr lang="en-US" sz="4000" i="1" dirty="0">
              <a:solidFill>
                <a:schemeClr val="bg1"/>
              </a:solidFill>
            </a:endParaRPr>
          </a:p>
          <a:p>
            <a:pPr algn="just"/>
            <a:r>
              <a:rPr lang="en-US" sz="2800" b="0" i="0" dirty="0">
                <a:solidFill>
                  <a:schemeClr val="bg1"/>
                </a:solidFill>
                <a:effectLst/>
                <a:latin typeface="-apple-system"/>
              </a:rPr>
              <a:t>Servant leadership is a style of leadership that focuses on </a:t>
            </a:r>
            <a:r>
              <a:rPr lang="en-US" sz="2800" b="0" i="0" dirty="0">
                <a:solidFill>
                  <a:schemeClr val="accent6">
                    <a:lumMod val="60000"/>
                    <a:lumOff val="40000"/>
                  </a:schemeClr>
                </a:solidFill>
                <a:effectLst/>
                <a:latin typeface="-apple-system"/>
              </a:rPr>
              <a:t>empowering</a:t>
            </a:r>
            <a:r>
              <a:rPr lang="en-US" sz="2800" b="0" i="0" dirty="0">
                <a:solidFill>
                  <a:schemeClr val="bg1"/>
                </a:solidFill>
                <a:effectLst/>
                <a:latin typeface="-apple-system"/>
              </a:rPr>
              <a:t> and </a:t>
            </a:r>
            <a:r>
              <a:rPr lang="en-US" sz="2800" b="0" i="0" dirty="0">
                <a:solidFill>
                  <a:schemeClr val="accent6">
                    <a:lumMod val="60000"/>
                    <a:lumOff val="40000"/>
                  </a:schemeClr>
                </a:solidFill>
                <a:effectLst/>
                <a:latin typeface="-apple-system"/>
              </a:rPr>
              <a:t>serving others</a:t>
            </a:r>
            <a:r>
              <a:rPr lang="en-US" sz="2800" b="0" i="0" dirty="0">
                <a:solidFill>
                  <a:schemeClr val="bg1"/>
                </a:solidFill>
                <a:effectLst/>
                <a:latin typeface="-apple-system"/>
              </a:rPr>
              <a:t>, rather than dominating or controlling them. Servant leaders are </a:t>
            </a:r>
            <a:r>
              <a:rPr lang="en-US" sz="2800" b="0" i="0" dirty="0">
                <a:solidFill>
                  <a:schemeClr val="accent6">
                    <a:lumMod val="60000"/>
                    <a:lumOff val="40000"/>
                  </a:schemeClr>
                </a:solidFill>
                <a:effectLst/>
                <a:latin typeface="-apple-system"/>
              </a:rPr>
              <a:t>humble, empathetic, and compassionate,</a:t>
            </a:r>
            <a:r>
              <a:rPr lang="en-US" sz="2800" b="0" i="0" dirty="0">
                <a:solidFill>
                  <a:schemeClr val="bg1"/>
                </a:solidFill>
                <a:effectLst/>
                <a:latin typeface="-apple-system"/>
              </a:rPr>
              <a:t> and they seek to create a positive impact on their followers, organizations, and communities.  Servant leaders listen, model, and care for others.</a:t>
            </a:r>
            <a:endParaRPr lang="en-US" sz="2800" i="1" dirty="0">
              <a:solidFill>
                <a:schemeClr val="bg1"/>
              </a:solidFill>
            </a:endParaRPr>
          </a:p>
        </p:txBody>
      </p:sp>
      <p:sp>
        <p:nvSpPr>
          <p:cNvPr id="2" name="TextBox 1">
            <a:extLst>
              <a:ext uri="{FF2B5EF4-FFF2-40B4-BE49-F238E27FC236}">
                <a16:creationId xmlns:a16="http://schemas.microsoft.com/office/drawing/2014/main" id="{42EF4226-1325-460E-F7F7-8F6652A1B64F}"/>
              </a:ext>
            </a:extLst>
          </p:cNvPr>
          <p:cNvSpPr txBox="1"/>
          <p:nvPr/>
        </p:nvSpPr>
        <p:spPr>
          <a:xfrm>
            <a:off x="489098" y="6119336"/>
            <a:ext cx="6709144" cy="677108"/>
          </a:xfrm>
          <a:prstGeom prst="rect">
            <a:avLst/>
          </a:prstGeom>
          <a:noFill/>
        </p:spPr>
        <p:txBody>
          <a:bodyPr wrap="square" rtlCol="0">
            <a:spAutoFit/>
          </a:bodyPr>
          <a:lstStyle/>
          <a:p>
            <a:r>
              <a:rPr lang="en-US" sz="1400" dirty="0">
                <a:solidFill>
                  <a:srgbClr val="002060"/>
                </a:solidFill>
              </a:rPr>
              <a:t>Reverend Jarrett Britton Washington, M.Div., MACE</a:t>
            </a:r>
            <a:br>
              <a:rPr lang="en-US" sz="1400" dirty="0">
                <a:solidFill>
                  <a:srgbClr val="002060"/>
                </a:solidFill>
              </a:rPr>
            </a:br>
            <a:r>
              <a:rPr lang="en-US" sz="1200" i="1" dirty="0">
                <a:solidFill>
                  <a:srgbClr val="002060"/>
                </a:solidFill>
              </a:rPr>
              <a:t>Senior Pastor, Hopewell African Methodist Episcopal Church</a:t>
            </a:r>
          </a:p>
          <a:p>
            <a:r>
              <a:rPr lang="en-US" sz="1200" i="1" dirty="0">
                <a:solidFill>
                  <a:srgbClr val="002060"/>
                </a:solidFill>
              </a:rPr>
              <a:t>7</a:t>
            </a:r>
            <a:r>
              <a:rPr lang="en-US" sz="1200" i="1" baseline="30000" dirty="0">
                <a:solidFill>
                  <a:srgbClr val="002060"/>
                </a:solidFill>
              </a:rPr>
              <a:t>th</a:t>
            </a:r>
            <a:r>
              <a:rPr lang="en-US" sz="1200" i="1" dirty="0">
                <a:solidFill>
                  <a:srgbClr val="002060"/>
                </a:solidFill>
              </a:rPr>
              <a:t> Episcopal District </a:t>
            </a:r>
          </a:p>
        </p:txBody>
      </p:sp>
    </p:spTree>
    <p:extLst>
      <p:ext uri="{BB962C8B-B14F-4D97-AF65-F5344CB8AC3E}">
        <p14:creationId xmlns:p14="http://schemas.microsoft.com/office/powerpoint/2010/main" val="1357204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rganizations">
            <a:extLst>
              <a:ext uri="{FF2B5EF4-FFF2-40B4-BE49-F238E27FC236}">
                <a16:creationId xmlns:a16="http://schemas.microsoft.com/office/drawing/2014/main" id="{E264DEF1-D185-8488-B1A8-4A78C72474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97" r="-154" b="48425"/>
          <a:stretch/>
        </p:blipFill>
        <p:spPr bwMode="auto">
          <a:xfrm>
            <a:off x="770021" y="817155"/>
            <a:ext cx="8181473" cy="375923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A7D984D-C580-0656-C534-0374609A9FBB}"/>
              </a:ext>
            </a:extLst>
          </p:cNvPr>
          <p:cNvSpPr txBox="1"/>
          <p:nvPr/>
        </p:nvSpPr>
        <p:spPr>
          <a:xfrm>
            <a:off x="5648960" y="4840516"/>
            <a:ext cx="6096000" cy="830997"/>
          </a:xfrm>
          <a:prstGeom prst="rect">
            <a:avLst/>
          </a:prstGeom>
          <a:solidFill>
            <a:schemeClr val="accent4">
              <a:lumMod val="75000"/>
            </a:schemeClr>
          </a:solidFill>
          <a:effectLst>
            <a:outerShdw blurRad="50800" dist="38100" dir="2700000" algn="tl" rotWithShape="0">
              <a:prstClr val="black">
                <a:alpha val="40000"/>
              </a:prstClr>
            </a:outerShdw>
          </a:effectLst>
        </p:spPr>
        <p:txBody>
          <a:bodyPr wrap="square">
            <a:spAutoFit/>
          </a:bodyPr>
          <a:lstStyle/>
          <a:p>
            <a:r>
              <a:rPr lang="en-US" sz="2400" b="0" i="0" dirty="0">
                <a:solidFill>
                  <a:schemeClr val="bg1"/>
                </a:solidFill>
                <a:effectLst/>
                <a:latin typeface="Helvetica Neue"/>
              </a:rPr>
              <a:t>examines your beliefs and theories about leading and motivating people</a:t>
            </a:r>
            <a:endParaRPr lang="en-US" sz="2400" dirty="0">
              <a:solidFill>
                <a:schemeClr val="bg1"/>
              </a:solidFill>
            </a:endParaRPr>
          </a:p>
        </p:txBody>
      </p:sp>
      <p:sp>
        <p:nvSpPr>
          <p:cNvPr id="2" name="TextBox 1">
            <a:extLst>
              <a:ext uri="{FF2B5EF4-FFF2-40B4-BE49-F238E27FC236}">
                <a16:creationId xmlns:a16="http://schemas.microsoft.com/office/drawing/2014/main" id="{D15AA7BF-6AD5-C2C5-41EC-99452BE40161}"/>
              </a:ext>
            </a:extLst>
          </p:cNvPr>
          <p:cNvSpPr txBox="1"/>
          <p:nvPr/>
        </p:nvSpPr>
        <p:spPr>
          <a:xfrm>
            <a:off x="489098" y="6119336"/>
            <a:ext cx="6709144" cy="677108"/>
          </a:xfrm>
          <a:prstGeom prst="rect">
            <a:avLst/>
          </a:prstGeom>
          <a:noFill/>
        </p:spPr>
        <p:txBody>
          <a:bodyPr wrap="square" rtlCol="0">
            <a:spAutoFit/>
          </a:bodyPr>
          <a:lstStyle/>
          <a:p>
            <a:r>
              <a:rPr lang="en-US" sz="1400" dirty="0">
                <a:solidFill>
                  <a:srgbClr val="002060"/>
                </a:solidFill>
              </a:rPr>
              <a:t>Reverend Jarrett Britton Washington, M.Div., MACE</a:t>
            </a:r>
            <a:br>
              <a:rPr lang="en-US" sz="1400" dirty="0">
                <a:solidFill>
                  <a:srgbClr val="002060"/>
                </a:solidFill>
              </a:rPr>
            </a:br>
            <a:r>
              <a:rPr lang="en-US" sz="1200" i="1" dirty="0">
                <a:solidFill>
                  <a:srgbClr val="002060"/>
                </a:solidFill>
              </a:rPr>
              <a:t>Senior Pastor, Hopewell African Methodist Episcopal Church</a:t>
            </a:r>
          </a:p>
          <a:p>
            <a:r>
              <a:rPr lang="en-US" sz="1200" i="1" dirty="0">
                <a:solidFill>
                  <a:srgbClr val="002060"/>
                </a:solidFill>
              </a:rPr>
              <a:t>7</a:t>
            </a:r>
            <a:r>
              <a:rPr lang="en-US" sz="1200" i="1" baseline="30000" dirty="0">
                <a:solidFill>
                  <a:srgbClr val="002060"/>
                </a:solidFill>
              </a:rPr>
              <a:t>th</a:t>
            </a:r>
            <a:r>
              <a:rPr lang="en-US" sz="1200" i="1" dirty="0">
                <a:solidFill>
                  <a:srgbClr val="002060"/>
                </a:solidFill>
              </a:rPr>
              <a:t> Episcopal District </a:t>
            </a:r>
          </a:p>
        </p:txBody>
      </p:sp>
    </p:spTree>
    <p:extLst>
      <p:ext uri="{BB962C8B-B14F-4D97-AF65-F5344CB8AC3E}">
        <p14:creationId xmlns:p14="http://schemas.microsoft.com/office/powerpoint/2010/main" val="2583321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00F8369-7B48-2448-A22D-2D924C35BDDA}"/>
              </a:ext>
            </a:extLst>
          </p:cNvPr>
          <p:cNvSpPr/>
          <p:nvPr/>
        </p:nvSpPr>
        <p:spPr>
          <a:xfrm>
            <a:off x="721895" y="1290320"/>
            <a:ext cx="10587789" cy="461317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7202FD2-D206-A2E2-729A-13D74D76229B}"/>
              </a:ext>
            </a:extLst>
          </p:cNvPr>
          <p:cNvSpPr txBox="1"/>
          <p:nvPr/>
        </p:nvSpPr>
        <p:spPr>
          <a:xfrm>
            <a:off x="1127760" y="1290320"/>
            <a:ext cx="9865360" cy="3046988"/>
          </a:xfrm>
          <a:prstGeom prst="rect">
            <a:avLst/>
          </a:prstGeom>
          <a:noFill/>
        </p:spPr>
        <p:txBody>
          <a:bodyPr wrap="square" rtlCol="0">
            <a:spAutoFit/>
          </a:bodyPr>
          <a:lstStyle/>
          <a:p>
            <a:r>
              <a:rPr lang="en-US" sz="4000" i="1" dirty="0">
                <a:solidFill>
                  <a:srgbClr val="FFFF00"/>
                </a:solidFill>
              </a:rPr>
              <a:t>The Head: </a:t>
            </a:r>
            <a:r>
              <a:rPr lang="en-US" sz="4000" i="1" dirty="0">
                <a:solidFill>
                  <a:schemeClr val="bg1"/>
                </a:solidFill>
              </a:rPr>
              <a:t>How do we think</a:t>
            </a:r>
          </a:p>
          <a:p>
            <a:endParaRPr lang="en-US" sz="4000" i="1" dirty="0">
              <a:solidFill>
                <a:schemeClr val="bg1"/>
              </a:solidFill>
            </a:endParaRPr>
          </a:p>
          <a:p>
            <a:pPr algn="just"/>
            <a:r>
              <a:rPr lang="en-US" sz="2800" dirty="0">
                <a:solidFill>
                  <a:schemeClr val="bg1"/>
                </a:solidFill>
                <a:latin typeface="Google Sans"/>
              </a:rPr>
              <a:t>L</a:t>
            </a:r>
            <a:r>
              <a:rPr lang="en-US" sz="2800" b="0" i="0" dirty="0">
                <a:solidFill>
                  <a:schemeClr val="bg1"/>
                </a:solidFill>
                <a:effectLst/>
                <a:latin typeface="Google Sans"/>
              </a:rPr>
              <a:t>eaders should not exercise authority over people. Instead, whoever wants to become great must lower himself/herself to be a servant. Leaders realize that serving others is the only way to lead with a pure heart, free of pride and arrogance.</a:t>
            </a:r>
            <a:endParaRPr lang="en-US" sz="2800" i="1" dirty="0">
              <a:solidFill>
                <a:schemeClr val="bg1"/>
              </a:solidFill>
            </a:endParaRPr>
          </a:p>
        </p:txBody>
      </p:sp>
      <p:sp>
        <p:nvSpPr>
          <p:cNvPr id="3" name="TextBox 2">
            <a:extLst>
              <a:ext uri="{FF2B5EF4-FFF2-40B4-BE49-F238E27FC236}">
                <a16:creationId xmlns:a16="http://schemas.microsoft.com/office/drawing/2014/main" id="{DA05AFAE-26AD-E449-C48F-A87B2471BEA7}"/>
              </a:ext>
            </a:extLst>
          </p:cNvPr>
          <p:cNvSpPr txBox="1"/>
          <p:nvPr/>
        </p:nvSpPr>
        <p:spPr>
          <a:xfrm>
            <a:off x="489098" y="6119336"/>
            <a:ext cx="6709144" cy="677108"/>
          </a:xfrm>
          <a:prstGeom prst="rect">
            <a:avLst/>
          </a:prstGeom>
          <a:noFill/>
        </p:spPr>
        <p:txBody>
          <a:bodyPr wrap="square" rtlCol="0">
            <a:spAutoFit/>
          </a:bodyPr>
          <a:lstStyle/>
          <a:p>
            <a:r>
              <a:rPr lang="en-US" sz="1400" dirty="0">
                <a:solidFill>
                  <a:srgbClr val="002060"/>
                </a:solidFill>
              </a:rPr>
              <a:t>Reverend Jarrett Britton Washington, M.Div., MACE</a:t>
            </a:r>
            <a:br>
              <a:rPr lang="en-US" sz="1400" dirty="0">
                <a:solidFill>
                  <a:srgbClr val="002060"/>
                </a:solidFill>
              </a:rPr>
            </a:br>
            <a:r>
              <a:rPr lang="en-US" sz="1200" i="1" dirty="0">
                <a:solidFill>
                  <a:srgbClr val="002060"/>
                </a:solidFill>
              </a:rPr>
              <a:t>Senior Pastor, Hopewell African Methodist Episcopal Church</a:t>
            </a:r>
          </a:p>
          <a:p>
            <a:r>
              <a:rPr lang="en-US" sz="1200" i="1" dirty="0">
                <a:solidFill>
                  <a:srgbClr val="002060"/>
                </a:solidFill>
              </a:rPr>
              <a:t>7</a:t>
            </a:r>
            <a:r>
              <a:rPr lang="en-US" sz="1200" i="1" baseline="30000" dirty="0">
                <a:solidFill>
                  <a:srgbClr val="002060"/>
                </a:solidFill>
              </a:rPr>
              <a:t>th</a:t>
            </a:r>
            <a:r>
              <a:rPr lang="en-US" sz="1200" i="1" dirty="0">
                <a:solidFill>
                  <a:srgbClr val="002060"/>
                </a:solidFill>
              </a:rPr>
              <a:t> Episcopal District </a:t>
            </a:r>
          </a:p>
        </p:txBody>
      </p:sp>
    </p:spTree>
    <p:extLst>
      <p:ext uri="{BB962C8B-B14F-4D97-AF65-F5344CB8AC3E}">
        <p14:creationId xmlns:p14="http://schemas.microsoft.com/office/powerpoint/2010/main" val="577561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rganizations">
            <a:extLst>
              <a:ext uri="{FF2B5EF4-FFF2-40B4-BE49-F238E27FC236}">
                <a16:creationId xmlns:a16="http://schemas.microsoft.com/office/drawing/2014/main" id="{E264DEF1-D185-8488-B1A8-4A78C72474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4" t="53276" r="48725" b="-155"/>
          <a:stretch/>
        </p:blipFill>
        <p:spPr bwMode="auto">
          <a:xfrm>
            <a:off x="371109" y="1026695"/>
            <a:ext cx="8325851" cy="341696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A7D984D-C580-0656-C534-0374609A9FBB}"/>
              </a:ext>
            </a:extLst>
          </p:cNvPr>
          <p:cNvSpPr txBox="1"/>
          <p:nvPr/>
        </p:nvSpPr>
        <p:spPr>
          <a:xfrm>
            <a:off x="5648960" y="4407382"/>
            <a:ext cx="6096000" cy="1569660"/>
          </a:xfrm>
          <a:prstGeom prst="rect">
            <a:avLst/>
          </a:prstGeom>
          <a:solidFill>
            <a:schemeClr val="accent4">
              <a:lumMod val="75000"/>
            </a:schemeClr>
          </a:solidFill>
          <a:effectLst>
            <a:outerShdw blurRad="50800" dist="38100" dir="2700000" algn="tl" rotWithShape="0">
              <a:prstClr val="black">
                <a:alpha val="40000"/>
              </a:prstClr>
            </a:outerShdw>
          </a:effectLst>
        </p:spPr>
        <p:txBody>
          <a:bodyPr wrap="square">
            <a:spAutoFit/>
          </a:bodyPr>
          <a:lstStyle/>
          <a:p>
            <a:r>
              <a:rPr lang="en-US" sz="2400" b="0" i="0" dirty="0">
                <a:solidFill>
                  <a:schemeClr val="bg1"/>
                </a:solidFill>
                <a:effectLst/>
                <a:latin typeface="Helvetica Neue"/>
              </a:rPr>
              <a:t>Others will experience and observe what is in your heart and head when your motivations and beliefs about leadership affect your actions</a:t>
            </a:r>
            <a:endParaRPr lang="en-US" sz="2400" dirty="0">
              <a:solidFill>
                <a:schemeClr val="bg1"/>
              </a:solidFill>
            </a:endParaRPr>
          </a:p>
        </p:txBody>
      </p:sp>
      <p:sp>
        <p:nvSpPr>
          <p:cNvPr id="2" name="TextBox 1">
            <a:extLst>
              <a:ext uri="{FF2B5EF4-FFF2-40B4-BE49-F238E27FC236}">
                <a16:creationId xmlns:a16="http://schemas.microsoft.com/office/drawing/2014/main" id="{3FCA87A8-4459-4E17-F9F2-BE7905915D5F}"/>
              </a:ext>
            </a:extLst>
          </p:cNvPr>
          <p:cNvSpPr txBox="1"/>
          <p:nvPr/>
        </p:nvSpPr>
        <p:spPr>
          <a:xfrm>
            <a:off x="489098" y="6119336"/>
            <a:ext cx="6709144" cy="677108"/>
          </a:xfrm>
          <a:prstGeom prst="rect">
            <a:avLst/>
          </a:prstGeom>
          <a:noFill/>
        </p:spPr>
        <p:txBody>
          <a:bodyPr wrap="square" rtlCol="0">
            <a:spAutoFit/>
          </a:bodyPr>
          <a:lstStyle/>
          <a:p>
            <a:r>
              <a:rPr lang="en-US" sz="1400" dirty="0">
                <a:solidFill>
                  <a:srgbClr val="002060"/>
                </a:solidFill>
              </a:rPr>
              <a:t>Reverend Jarrett Britton Washington, M.Div., MACE</a:t>
            </a:r>
            <a:br>
              <a:rPr lang="en-US" sz="1400" dirty="0">
                <a:solidFill>
                  <a:srgbClr val="002060"/>
                </a:solidFill>
              </a:rPr>
            </a:br>
            <a:r>
              <a:rPr lang="en-US" sz="1200" i="1" dirty="0">
                <a:solidFill>
                  <a:srgbClr val="002060"/>
                </a:solidFill>
              </a:rPr>
              <a:t>Senior Pastor, Hopewell African Methodist Episcopal Church</a:t>
            </a:r>
          </a:p>
          <a:p>
            <a:r>
              <a:rPr lang="en-US" sz="1200" i="1" dirty="0">
                <a:solidFill>
                  <a:srgbClr val="002060"/>
                </a:solidFill>
              </a:rPr>
              <a:t>7</a:t>
            </a:r>
            <a:r>
              <a:rPr lang="en-US" sz="1200" i="1" baseline="30000" dirty="0">
                <a:solidFill>
                  <a:srgbClr val="002060"/>
                </a:solidFill>
              </a:rPr>
              <a:t>th</a:t>
            </a:r>
            <a:r>
              <a:rPr lang="en-US" sz="1200" i="1" dirty="0">
                <a:solidFill>
                  <a:srgbClr val="002060"/>
                </a:solidFill>
              </a:rPr>
              <a:t> Episcopal District </a:t>
            </a:r>
          </a:p>
        </p:txBody>
      </p:sp>
    </p:spTree>
    <p:extLst>
      <p:ext uri="{BB962C8B-B14F-4D97-AF65-F5344CB8AC3E}">
        <p14:creationId xmlns:p14="http://schemas.microsoft.com/office/powerpoint/2010/main" val="774844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electric blue, blur, majorelle blue, colorfulness&#10;&#10;Description automatically generated">
            <a:extLst>
              <a:ext uri="{FF2B5EF4-FFF2-40B4-BE49-F238E27FC236}">
                <a16:creationId xmlns:a16="http://schemas.microsoft.com/office/drawing/2014/main" id="{5E31C82E-8AC3-3EE6-B606-8608425E7A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782320" y="833120"/>
            <a:ext cx="10627360" cy="5120640"/>
          </a:xfrm>
          <a:prstGeom prst="rect">
            <a:avLst/>
          </a:prstGeom>
        </p:spPr>
      </p:pic>
      <p:sp>
        <p:nvSpPr>
          <p:cNvPr id="5" name="TextBox 4">
            <a:extLst>
              <a:ext uri="{FF2B5EF4-FFF2-40B4-BE49-F238E27FC236}">
                <a16:creationId xmlns:a16="http://schemas.microsoft.com/office/drawing/2014/main" id="{A7202FD2-D206-A2E2-729A-13D74D76229B}"/>
              </a:ext>
            </a:extLst>
          </p:cNvPr>
          <p:cNvSpPr txBox="1"/>
          <p:nvPr/>
        </p:nvSpPr>
        <p:spPr>
          <a:xfrm>
            <a:off x="1127760" y="1290320"/>
            <a:ext cx="9865360" cy="3908762"/>
          </a:xfrm>
          <a:prstGeom prst="rect">
            <a:avLst/>
          </a:prstGeom>
          <a:noFill/>
        </p:spPr>
        <p:txBody>
          <a:bodyPr wrap="square" rtlCol="0">
            <a:spAutoFit/>
          </a:bodyPr>
          <a:lstStyle/>
          <a:p>
            <a:r>
              <a:rPr lang="en-US" sz="4000" i="1" dirty="0">
                <a:solidFill>
                  <a:srgbClr val="FFFF00"/>
                </a:solidFill>
              </a:rPr>
              <a:t>The Hands: </a:t>
            </a:r>
            <a:r>
              <a:rPr lang="en-US" sz="4000" i="1" dirty="0">
                <a:solidFill>
                  <a:schemeClr val="bg1"/>
                </a:solidFill>
              </a:rPr>
              <a:t>How do we use action to disciple?</a:t>
            </a:r>
          </a:p>
          <a:p>
            <a:endParaRPr lang="en-US" sz="4000" i="1" dirty="0">
              <a:solidFill>
                <a:schemeClr val="bg1"/>
              </a:solidFill>
            </a:endParaRPr>
          </a:p>
          <a:p>
            <a:pPr marL="514350" indent="-514350" algn="just">
              <a:buFont typeface="+mj-lt"/>
              <a:buAutoNum type="arabicPeriod"/>
            </a:pPr>
            <a:r>
              <a:rPr lang="en-US" sz="2800" b="0" dirty="0">
                <a:solidFill>
                  <a:schemeClr val="bg1"/>
                </a:solidFill>
                <a:effectLst/>
                <a:latin typeface="-apple-system"/>
              </a:rPr>
              <a:t>Ask God for strength.</a:t>
            </a:r>
          </a:p>
          <a:p>
            <a:pPr marL="514350" indent="-514350" algn="just">
              <a:buFont typeface="+mj-lt"/>
              <a:buAutoNum type="arabicPeriod"/>
            </a:pPr>
            <a:r>
              <a:rPr lang="en-US" sz="2800" dirty="0">
                <a:solidFill>
                  <a:schemeClr val="bg1"/>
                </a:solidFill>
                <a:latin typeface="-apple-system"/>
              </a:rPr>
              <a:t>Draw strength from God’s word.</a:t>
            </a:r>
          </a:p>
          <a:p>
            <a:pPr marL="514350" indent="-514350" algn="just">
              <a:buFont typeface="+mj-lt"/>
              <a:buAutoNum type="arabicPeriod"/>
            </a:pPr>
            <a:r>
              <a:rPr lang="en-US" sz="2800" dirty="0">
                <a:solidFill>
                  <a:schemeClr val="bg1"/>
                </a:solidFill>
                <a:latin typeface="-apple-system"/>
              </a:rPr>
              <a:t>Release what weakens your hand.</a:t>
            </a:r>
          </a:p>
          <a:p>
            <a:pPr marL="514350" indent="-514350" algn="just">
              <a:buFont typeface="+mj-lt"/>
              <a:buAutoNum type="arabicPeriod"/>
            </a:pPr>
            <a:r>
              <a:rPr lang="en-US" sz="2800" dirty="0">
                <a:solidFill>
                  <a:schemeClr val="bg1"/>
                </a:solidFill>
                <a:latin typeface="-apple-system"/>
              </a:rPr>
              <a:t>Organize your mission.</a:t>
            </a:r>
          </a:p>
          <a:p>
            <a:pPr marL="514350" indent="-514350" algn="just">
              <a:buFont typeface="+mj-lt"/>
              <a:buAutoNum type="arabicPeriod"/>
            </a:pPr>
            <a:r>
              <a:rPr lang="en-US" sz="2800" dirty="0">
                <a:solidFill>
                  <a:schemeClr val="bg1"/>
                </a:solidFill>
                <a:latin typeface="-apple-system"/>
              </a:rPr>
              <a:t>Seek counsel.</a:t>
            </a:r>
          </a:p>
          <a:p>
            <a:pPr marL="514350" indent="-514350" algn="just">
              <a:buFont typeface="+mj-lt"/>
              <a:buAutoNum type="arabicPeriod"/>
            </a:pPr>
            <a:r>
              <a:rPr lang="en-US" sz="2800" dirty="0">
                <a:solidFill>
                  <a:schemeClr val="bg1"/>
                </a:solidFill>
                <a:latin typeface="-apple-system"/>
              </a:rPr>
              <a:t>Regain perspective.</a:t>
            </a:r>
            <a:endParaRPr lang="en-US" sz="2800" dirty="0">
              <a:solidFill>
                <a:schemeClr val="bg1"/>
              </a:solidFill>
            </a:endParaRPr>
          </a:p>
        </p:txBody>
      </p:sp>
      <p:sp>
        <p:nvSpPr>
          <p:cNvPr id="2" name="TextBox 1">
            <a:extLst>
              <a:ext uri="{FF2B5EF4-FFF2-40B4-BE49-F238E27FC236}">
                <a16:creationId xmlns:a16="http://schemas.microsoft.com/office/drawing/2014/main" id="{8D664ACB-D410-34B8-B40D-2991C377E37A}"/>
              </a:ext>
            </a:extLst>
          </p:cNvPr>
          <p:cNvSpPr txBox="1"/>
          <p:nvPr/>
        </p:nvSpPr>
        <p:spPr>
          <a:xfrm>
            <a:off x="489098" y="6119336"/>
            <a:ext cx="6709144" cy="677108"/>
          </a:xfrm>
          <a:prstGeom prst="rect">
            <a:avLst/>
          </a:prstGeom>
          <a:noFill/>
        </p:spPr>
        <p:txBody>
          <a:bodyPr wrap="square" rtlCol="0">
            <a:spAutoFit/>
          </a:bodyPr>
          <a:lstStyle/>
          <a:p>
            <a:r>
              <a:rPr lang="en-US" sz="1400" dirty="0">
                <a:solidFill>
                  <a:srgbClr val="002060"/>
                </a:solidFill>
              </a:rPr>
              <a:t>Reverend Jarrett Britton Washington, M.Div., MACE</a:t>
            </a:r>
            <a:br>
              <a:rPr lang="en-US" sz="1400" dirty="0">
                <a:solidFill>
                  <a:srgbClr val="002060"/>
                </a:solidFill>
              </a:rPr>
            </a:br>
            <a:r>
              <a:rPr lang="en-US" sz="1200" i="1" dirty="0">
                <a:solidFill>
                  <a:srgbClr val="002060"/>
                </a:solidFill>
              </a:rPr>
              <a:t>Senior Pastor, Hopewell African Methodist Episcopal Church</a:t>
            </a:r>
          </a:p>
          <a:p>
            <a:r>
              <a:rPr lang="en-US" sz="1200" i="1" dirty="0">
                <a:solidFill>
                  <a:srgbClr val="002060"/>
                </a:solidFill>
              </a:rPr>
              <a:t>7</a:t>
            </a:r>
            <a:r>
              <a:rPr lang="en-US" sz="1200" i="1" baseline="30000" dirty="0">
                <a:solidFill>
                  <a:srgbClr val="002060"/>
                </a:solidFill>
              </a:rPr>
              <a:t>th</a:t>
            </a:r>
            <a:r>
              <a:rPr lang="en-US" sz="1200" i="1" dirty="0">
                <a:solidFill>
                  <a:srgbClr val="002060"/>
                </a:solidFill>
              </a:rPr>
              <a:t> Episcopal District </a:t>
            </a:r>
          </a:p>
        </p:txBody>
      </p:sp>
    </p:spTree>
    <p:extLst>
      <p:ext uri="{BB962C8B-B14F-4D97-AF65-F5344CB8AC3E}">
        <p14:creationId xmlns:p14="http://schemas.microsoft.com/office/powerpoint/2010/main" val="2581802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rganizations">
            <a:extLst>
              <a:ext uri="{FF2B5EF4-FFF2-40B4-BE49-F238E27FC236}">
                <a16:creationId xmlns:a16="http://schemas.microsoft.com/office/drawing/2014/main" id="{E264DEF1-D185-8488-B1A8-4A78C72474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182" t="53276" r="840" b="-155"/>
          <a:stretch/>
        </p:blipFill>
        <p:spPr bwMode="auto">
          <a:xfrm>
            <a:off x="447040" y="878120"/>
            <a:ext cx="8005010" cy="341696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A7D984D-C580-0656-C534-0374609A9FBB}"/>
              </a:ext>
            </a:extLst>
          </p:cNvPr>
          <p:cNvSpPr txBox="1"/>
          <p:nvPr/>
        </p:nvSpPr>
        <p:spPr>
          <a:xfrm>
            <a:off x="2037347" y="4407382"/>
            <a:ext cx="9707613" cy="1569660"/>
          </a:xfrm>
          <a:prstGeom prst="rect">
            <a:avLst/>
          </a:prstGeom>
          <a:solidFill>
            <a:schemeClr val="accent4">
              <a:lumMod val="75000"/>
            </a:schemeClr>
          </a:solidFill>
          <a:effectLst>
            <a:outerShdw blurRad="50800" dist="38100" dir="2700000" algn="tl" rotWithShape="0">
              <a:prstClr val="black">
                <a:alpha val="40000"/>
              </a:prstClr>
            </a:outerShdw>
          </a:effectLst>
        </p:spPr>
        <p:txBody>
          <a:bodyPr wrap="square">
            <a:spAutoFit/>
          </a:bodyPr>
          <a:lstStyle/>
          <a:p>
            <a:r>
              <a:rPr lang="en-US" sz="2400" b="0" i="0" dirty="0">
                <a:solidFill>
                  <a:schemeClr val="bg1"/>
                </a:solidFill>
                <a:effectLst/>
                <a:latin typeface="Helvetica Neue"/>
              </a:rPr>
              <a:t>Your habits are how you renew your daily commitment as a leader to serve rather than to be served. As a leader committed to serve despite all the pressures, trials, and temptations He faced, how did Jesus replenish His energy and servant perspective? His habits! </a:t>
            </a:r>
            <a:endParaRPr lang="en-US" sz="2400" dirty="0">
              <a:solidFill>
                <a:schemeClr val="bg1"/>
              </a:solidFill>
            </a:endParaRPr>
          </a:p>
        </p:txBody>
      </p:sp>
      <p:sp>
        <p:nvSpPr>
          <p:cNvPr id="2" name="TextBox 1">
            <a:extLst>
              <a:ext uri="{FF2B5EF4-FFF2-40B4-BE49-F238E27FC236}">
                <a16:creationId xmlns:a16="http://schemas.microsoft.com/office/drawing/2014/main" id="{1D304E87-5803-AA63-13AB-2D823233E814}"/>
              </a:ext>
            </a:extLst>
          </p:cNvPr>
          <p:cNvSpPr txBox="1"/>
          <p:nvPr/>
        </p:nvSpPr>
        <p:spPr>
          <a:xfrm>
            <a:off x="489098" y="6119336"/>
            <a:ext cx="6709144" cy="677108"/>
          </a:xfrm>
          <a:prstGeom prst="rect">
            <a:avLst/>
          </a:prstGeom>
          <a:noFill/>
        </p:spPr>
        <p:txBody>
          <a:bodyPr wrap="square" rtlCol="0">
            <a:spAutoFit/>
          </a:bodyPr>
          <a:lstStyle/>
          <a:p>
            <a:r>
              <a:rPr lang="en-US" sz="1400" dirty="0">
                <a:solidFill>
                  <a:srgbClr val="002060"/>
                </a:solidFill>
              </a:rPr>
              <a:t>Reverend Jarrett Britton Washington, M.Div., MACE</a:t>
            </a:r>
            <a:br>
              <a:rPr lang="en-US" sz="1400" dirty="0">
                <a:solidFill>
                  <a:srgbClr val="002060"/>
                </a:solidFill>
              </a:rPr>
            </a:br>
            <a:r>
              <a:rPr lang="en-US" sz="1200" i="1" dirty="0">
                <a:solidFill>
                  <a:srgbClr val="002060"/>
                </a:solidFill>
              </a:rPr>
              <a:t>Senior Pastor, Hopewell African Methodist Episcopal Church</a:t>
            </a:r>
          </a:p>
          <a:p>
            <a:r>
              <a:rPr lang="en-US" sz="1200" i="1" dirty="0">
                <a:solidFill>
                  <a:srgbClr val="002060"/>
                </a:solidFill>
              </a:rPr>
              <a:t>7</a:t>
            </a:r>
            <a:r>
              <a:rPr lang="en-US" sz="1200" i="1" baseline="30000" dirty="0">
                <a:solidFill>
                  <a:srgbClr val="002060"/>
                </a:solidFill>
              </a:rPr>
              <a:t>th</a:t>
            </a:r>
            <a:r>
              <a:rPr lang="en-US" sz="1200" i="1" dirty="0">
                <a:solidFill>
                  <a:srgbClr val="002060"/>
                </a:solidFill>
              </a:rPr>
              <a:t> Episcopal District </a:t>
            </a:r>
          </a:p>
        </p:txBody>
      </p:sp>
    </p:spTree>
    <p:extLst>
      <p:ext uri="{BB962C8B-B14F-4D97-AF65-F5344CB8AC3E}">
        <p14:creationId xmlns:p14="http://schemas.microsoft.com/office/powerpoint/2010/main" val="3276277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00F8369-7B48-2448-A22D-2D924C35BDDA}"/>
              </a:ext>
            </a:extLst>
          </p:cNvPr>
          <p:cNvSpPr/>
          <p:nvPr/>
        </p:nvSpPr>
        <p:spPr>
          <a:xfrm>
            <a:off x="721895" y="1290320"/>
            <a:ext cx="10587789" cy="461317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7202FD2-D206-A2E2-729A-13D74D76229B}"/>
              </a:ext>
            </a:extLst>
          </p:cNvPr>
          <p:cNvSpPr txBox="1"/>
          <p:nvPr/>
        </p:nvSpPr>
        <p:spPr>
          <a:xfrm>
            <a:off x="1127760" y="1290320"/>
            <a:ext cx="9865360" cy="4154984"/>
          </a:xfrm>
          <a:prstGeom prst="rect">
            <a:avLst/>
          </a:prstGeom>
          <a:noFill/>
        </p:spPr>
        <p:txBody>
          <a:bodyPr wrap="square" rtlCol="0">
            <a:spAutoFit/>
          </a:bodyPr>
          <a:lstStyle/>
          <a:p>
            <a:r>
              <a:rPr lang="en-US" sz="4000" i="1" dirty="0">
                <a:solidFill>
                  <a:srgbClr val="FFFF00"/>
                </a:solidFill>
              </a:rPr>
              <a:t>Habits </a:t>
            </a:r>
            <a:r>
              <a:rPr lang="en-US" sz="4000" i="1" dirty="0">
                <a:solidFill>
                  <a:schemeClr val="bg1"/>
                </a:solidFill>
              </a:rPr>
              <a:t>help</a:t>
            </a:r>
          </a:p>
          <a:p>
            <a:pPr algn="l">
              <a:buFont typeface="Arial" panose="020B0604020202020204" pitchFamily="34" charset="0"/>
              <a:buChar char="•"/>
            </a:pPr>
            <a:r>
              <a:rPr lang="en-US" sz="3200" b="0" i="0" dirty="0">
                <a:solidFill>
                  <a:schemeClr val="bg1"/>
                </a:solidFill>
                <a:effectLst/>
                <a:latin typeface="Google Sans"/>
              </a:rPr>
              <a:t>Habit 1: Be Thankful</a:t>
            </a:r>
          </a:p>
          <a:p>
            <a:pPr algn="l">
              <a:buFont typeface="Arial" panose="020B0604020202020204" pitchFamily="34" charset="0"/>
              <a:buChar char="•"/>
            </a:pPr>
            <a:r>
              <a:rPr lang="en-US" sz="3200" b="0" i="0" dirty="0">
                <a:solidFill>
                  <a:schemeClr val="bg1"/>
                </a:solidFill>
                <a:effectLst/>
                <a:latin typeface="Google Sans"/>
              </a:rPr>
              <a:t>Habit 2: Trust God to Provide. ...</a:t>
            </a:r>
          </a:p>
          <a:p>
            <a:pPr algn="l">
              <a:buFont typeface="Arial" panose="020B0604020202020204" pitchFamily="34" charset="0"/>
              <a:buChar char="•"/>
            </a:pPr>
            <a:r>
              <a:rPr lang="en-US" sz="3200" b="0" i="0" dirty="0">
                <a:solidFill>
                  <a:schemeClr val="bg1"/>
                </a:solidFill>
                <a:effectLst/>
                <a:latin typeface="Google Sans"/>
              </a:rPr>
              <a:t>Habit 3: Be Content. ...</a:t>
            </a:r>
          </a:p>
          <a:p>
            <a:pPr algn="l">
              <a:buFont typeface="Arial" panose="020B0604020202020204" pitchFamily="34" charset="0"/>
              <a:buChar char="•"/>
            </a:pPr>
            <a:r>
              <a:rPr lang="en-US" sz="3200" b="0" i="0" dirty="0">
                <a:solidFill>
                  <a:schemeClr val="bg1"/>
                </a:solidFill>
                <a:effectLst/>
                <a:latin typeface="Google Sans"/>
              </a:rPr>
              <a:t>Habit 4: Be a Faithful Example. ...</a:t>
            </a:r>
          </a:p>
          <a:p>
            <a:pPr algn="l">
              <a:buFont typeface="Arial" panose="020B0604020202020204" pitchFamily="34" charset="0"/>
              <a:buChar char="•"/>
            </a:pPr>
            <a:r>
              <a:rPr lang="en-US" sz="3200" b="0" i="0" dirty="0">
                <a:solidFill>
                  <a:schemeClr val="bg1"/>
                </a:solidFill>
                <a:effectLst/>
                <a:latin typeface="Google Sans"/>
              </a:rPr>
              <a:t>Habit 5: Live Within Your Means. ...</a:t>
            </a:r>
          </a:p>
          <a:p>
            <a:pPr algn="l">
              <a:buFont typeface="Arial" panose="020B0604020202020204" pitchFamily="34" charset="0"/>
              <a:buChar char="•"/>
            </a:pPr>
            <a:r>
              <a:rPr lang="en-US" sz="3200" b="0" i="0" dirty="0">
                <a:solidFill>
                  <a:schemeClr val="bg1"/>
                </a:solidFill>
                <a:effectLst/>
                <a:latin typeface="Google Sans"/>
              </a:rPr>
              <a:t>Habit 6: Give Time and Talent. ...</a:t>
            </a:r>
          </a:p>
          <a:p>
            <a:pPr algn="l">
              <a:buFont typeface="Arial" panose="020B0604020202020204" pitchFamily="34" charset="0"/>
              <a:buChar char="•"/>
            </a:pPr>
            <a:r>
              <a:rPr lang="en-US" sz="3200" b="0" i="0" dirty="0">
                <a:solidFill>
                  <a:schemeClr val="bg1"/>
                </a:solidFill>
                <a:effectLst/>
                <a:latin typeface="Google Sans"/>
              </a:rPr>
              <a:t>Habit 7: Give Treasure.</a:t>
            </a:r>
          </a:p>
        </p:txBody>
      </p:sp>
      <p:sp>
        <p:nvSpPr>
          <p:cNvPr id="3" name="TextBox 2">
            <a:extLst>
              <a:ext uri="{FF2B5EF4-FFF2-40B4-BE49-F238E27FC236}">
                <a16:creationId xmlns:a16="http://schemas.microsoft.com/office/drawing/2014/main" id="{8A7E82DB-EBBD-832A-98BF-F5A9692D6F53}"/>
              </a:ext>
            </a:extLst>
          </p:cNvPr>
          <p:cNvSpPr txBox="1"/>
          <p:nvPr/>
        </p:nvSpPr>
        <p:spPr>
          <a:xfrm>
            <a:off x="489098" y="6119336"/>
            <a:ext cx="6709144" cy="677108"/>
          </a:xfrm>
          <a:prstGeom prst="rect">
            <a:avLst/>
          </a:prstGeom>
          <a:noFill/>
        </p:spPr>
        <p:txBody>
          <a:bodyPr wrap="square" rtlCol="0">
            <a:spAutoFit/>
          </a:bodyPr>
          <a:lstStyle/>
          <a:p>
            <a:r>
              <a:rPr lang="en-US" sz="1400" dirty="0">
                <a:solidFill>
                  <a:srgbClr val="002060"/>
                </a:solidFill>
              </a:rPr>
              <a:t>Reverend Jarrett Britton Washington, M.Div., MACE</a:t>
            </a:r>
            <a:br>
              <a:rPr lang="en-US" sz="1400" dirty="0">
                <a:solidFill>
                  <a:srgbClr val="002060"/>
                </a:solidFill>
              </a:rPr>
            </a:br>
            <a:r>
              <a:rPr lang="en-US" sz="1200" i="1" dirty="0">
                <a:solidFill>
                  <a:srgbClr val="002060"/>
                </a:solidFill>
              </a:rPr>
              <a:t>Senior Pastor, Hopewell African Methodist Episcopal Church</a:t>
            </a:r>
          </a:p>
          <a:p>
            <a:r>
              <a:rPr lang="en-US" sz="1200" i="1" dirty="0">
                <a:solidFill>
                  <a:srgbClr val="002060"/>
                </a:solidFill>
              </a:rPr>
              <a:t>7</a:t>
            </a:r>
            <a:r>
              <a:rPr lang="en-US" sz="1200" i="1" baseline="30000" dirty="0">
                <a:solidFill>
                  <a:srgbClr val="002060"/>
                </a:solidFill>
              </a:rPr>
              <a:t>th</a:t>
            </a:r>
            <a:r>
              <a:rPr lang="en-US" sz="1200" i="1" dirty="0">
                <a:solidFill>
                  <a:srgbClr val="002060"/>
                </a:solidFill>
              </a:rPr>
              <a:t> Episcopal District </a:t>
            </a:r>
          </a:p>
        </p:txBody>
      </p:sp>
    </p:spTree>
    <p:extLst>
      <p:ext uri="{BB962C8B-B14F-4D97-AF65-F5344CB8AC3E}">
        <p14:creationId xmlns:p14="http://schemas.microsoft.com/office/powerpoint/2010/main" val="770635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electric blue, blur, majorelle blue, colorfulness&#10;&#10;Description automatically generated">
            <a:extLst>
              <a:ext uri="{FF2B5EF4-FFF2-40B4-BE49-F238E27FC236}">
                <a16:creationId xmlns:a16="http://schemas.microsoft.com/office/drawing/2014/main" id="{5E31C82E-8AC3-3EE6-B606-8608425E7A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782320" y="1626384"/>
            <a:ext cx="10627360" cy="4327376"/>
          </a:xfrm>
          <a:prstGeom prst="rect">
            <a:avLst/>
          </a:prstGeom>
        </p:spPr>
      </p:pic>
      <p:sp>
        <p:nvSpPr>
          <p:cNvPr id="5" name="TextBox 4">
            <a:extLst>
              <a:ext uri="{FF2B5EF4-FFF2-40B4-BE49-F238E27FC236}">
                <a16:creationId xmlns:a16="http://schemas.microsoft.com/office/drawing/2014/main" id="{A7202FD2-D206-A2E2-729A-13D74D76229B}"/>
              </a:ext>
            </a:extLst>
          </p:cNvPr>
          <p:cNvSpPr txBox="1"/>
          <p:nvPr/>
        </p:nvSpPr>
        <p:spPr>
          <a:xfrm>
            <a:off x="1127760" y="1930400"/>
            <a:ext cx="9865360" cy="3785652"/>
          </a:xfrm>
          <a:prstGeom prst="rect">
            <a:avLst/>
          </a:prstGeom>
          <a:noFill/>
        </p:spPr>
        <p:txBody>
          <a:bodyPr wrap="square" rtlCol="0">
            <a:spAutoFit/>
          </a:bodyPr>
          <a:lstStyle/>
          <a:p>
            <a:pPr marL="514350" indent="-514350" algn="l">
              <a:buAutoNum type="arabicPeriod"/>
            </a:pPr>
            <a:r>
              <a:rPr lang="en-US" sz="3200" b="0" i="0" dirty="0">
                <a:solidFill>
                  <a:schemeClr val="bg1"/>
                </a:solidFill>
                <a:effectLst/>
                <a:latin typeface="Google Sans"/>
              </a:rPr>
              <a:t>Ask God what spiritual gifts He has blessed you with or which ones you should strive for. He will help you…</a:t>
            </a:r>
          </a:p>
          <a:p>
            <a:pPr marL="514350" indent="-514350" algn="l">
              <a:buAutoNum type="arabicPeriod"/>
            </a:pPr>
            <a:r>
              <a:rPr lang="en-US" sz="3200" b="0" i="0" dirty="0">
                <a:solidFill>
                  <a:schemeClr val="bg1"/>
                </a:solidFill>
                <a:effectLst/>
                <a:latin typeface="Google Sans"/>
              </a:rPr>
              <a:t>Study Spiritual gifts in an effort to receive them. ...</a:t>
            </a:r>
          </a:p>
          <a:p>
            <a:pPr marL="514350" indent="-514350" algn="l">
              <a:buAutoNum type="arabicPeriod"/>
            </a:pPr>
            <a:r>
              <a:rPr lang="en-US" sz="3200" b="0" i="0" dirty="0">
                <a:solidFill>
                  <a:schemeClr val="bg1"/>
                </a:solidFill>
                <a:effectLst/>
                <a:latin typeface="Google Sans"/>
              </a:rPr>
              <a:t>Act. Learning about spiritual gifts is helpful, but you need to put that knowledge to use.</a:t>
            </a:r>
          </a:p>
          <a:p>
            <a:br>
              <a:rPr lang="en-US" sz="4000" dirty="0"/>
            </a:br>
            <a:endParaRPr lang="en-US" sz="4000" i="1" dirty="0">
              <a:solidFill>
                <a:schemeClr val="bg1"/>
              </a:solidFill>
            </a:endParaRPr>
          </a:p>
        </p:txBody>
      </p:sp>
      <p:sp>
        <p:nvSpPr>
          <p:cNvPr id="10" name="Title 1">
            <a:extLst>
              <a:ext uri="{FF2B5EF4-FFF2-40B4-BE49-F238E27FC236}">
                <a16:creationId xmlns:a16="http://schemas.microsoft.com/office/drawing/2014/main" id="{00762642-F721-718F-2A27-CA9ADF6DD7B1}"/>
              </a:ext>
            </a:extLst>
          </p:cNvPr>
          <p:cNvSpPr txBox="1">
            <a:spLocks/>
          </p:cNvSpPr>
          <p:nvPr/>
        </p:nvSpPr>
        <p:spPr>
          <a:xfrm>
            <a:off x="678426" y="889820"/>
            <a:ext cx="9989574" cy="928820"/>
          </a:xfrm>
          <a:prstGeom prst="rect">
            <a:avLst/>
          </a:prstGeom>
        </p:spPr>
        <p:txBody>
          <a:bodyPr/>
          <a:lst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a:lstStyle>
          <a:p>
            <a:r>
              <a:rPr lang="en-US" dirty="0">
                <a:solidFill>
                  <a:schemeClr val="accent4"/>
                </a:solidFill>
              </a:rPr>
              <a:t>Habits awaken spiritual gifts</a:t>
            </a:r>
          </a:p>
        </p:txBody>
      </p:sp>
      <p:sp>
        <p:nvSpPr>
          <p:cNvPr id="2" name="TextBox 1">
            <a:extLst>
              <a:ext uri="{FF2B5EF4-FFF2-40B4-BE49-F238E27FC236}">
                <a16:creationId xmlns:a16="http://schemas.microsoft.com/office/drawing/2014/main" id="{2EBAF8FF-FCE7-A1EF-A4BC-A0ABADD1E47F}"/>
              </a:ext>
            </a:extLst>
          </p:cNvPr>
          <p:cNvSpPr txBox="1"/>
          <p:nvPr/>
        </p:nvSpPr>
        <p:spPr>
          <a:xfrm>
            <a:off x="489098" y="6119336"/>
            <a:ext cx="6709144" cy="677108"/>
          </a:xfrm>
          <a:prstGeom prst="rect">
            <a:avLst/>
          </a:prstGeom>
          <a:noFill/>
        </p:spPr>
        <p:txBody>
          <a:bodyPr wrap="square" rtlCol="0">
            <a:spAutoFit/>
          </a:bodyPr>
          <a:lstStyle/>
          <a:p>
            <a:r>
              <a:rPr lang="en-US" sz="1400" dirty="0">
                <a:solidFill>
                  <a:srgbClr val="002060"/>
                </a:solidFill>
              </a:rPr>
              <a:t>Reverend Jarrett Britton Washington, M.Div., MACE</a:t>
            </a:r>
            <a:br>
              <a:rPr lang="en-US" sz="1400" dirty="0">
                <a:solidFill>
                  <a:srgbClr val="002060"/>
                </a:solidFill>
              </a:rPr>
            </a:br>
            <a:r>
              <a:rPr lang="en-US" sz="1200" i="1" dirty="0">
                <a:solidFill>
                  <a:srgbClr val="002060"/>
                </a:solidFill>
              </a:rPr>
              <a:t>Senior Pastor, Hopewell African Methodist Episcopal Church</a:t>
            </a:r>
          </a:p>
          <a:p>
            <a:r>
              <a:rPr lang="en-US" sz="1200" i="1" dirty="0">
                <a:solidFill>
                  <a:srgbClr val="002060"/>
                </a:solidFill>
              </a:rPr>
              <a:t>7</a:t>
            </a:r>
            <a:r>
              <a:rPr lang="en-US" sz="1200" i="1" baseline="30000" dirty="0">
                <a:solidFill>
                  <a:srgbClr val="002060"/>
                </a:solidFill>
              </a:rPr>
              <a:t>th</a:t>
            </a:r>
            <a:r>
              <a:rPr lang="en-US" sz="1200" i="1" dirty="0">
                <a:solidFill>
                  <a:srgbClr val="002060"/>
                </a:solidFill>
              </a:rPr>
              <a:t> Episcopal District </a:t>
            </a:r>
          </a:p>
        </p:txBody>
      </p:sp>
    </p:spTree>
    <p:extLst>
      <p:ext uri="{BB962C8B-B14F-4D97-AF65-F5344CB8AC3E}">
        <p14:creationId xmlns:p14="http://schemas.microsoft.com/office/powerpoint/2010/main" val="3920052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76765-1B1B-B2DC-9E09-6E7E9B79C198}"/>
              </a:ext>
            </a:extLst>
          </p:cNvPr>
          <p:cNvSpPr>
            <a:spLocks noGrp="1"/>
          </p:cNvSpPr>
          <p:nvPr>
            <p:ph type="ctrTitle"/>
          </p:nvPr>
        </p:nvSpPr>
        <p:spPr>
          <a:xfrm>
            <a:off x="678426" y="889820"/>
            <a:ext cx="9989574" cy="928820"/>
          </a:xfrm>
        </p:spPr>
        <p:txBody>
          <a:bodyPr/>
          <a:lstStyle/>
          <a:p>
            <a:r>
              <a:rPr lang="en-US" dirty="0">
                <a:solidFill>
                  <a:schemeClr val="accent4"/>
                </a:solidFill>
              </a:rPr>
              <a:t>Global Discipleship</a:t>
            </a:r>
          </a:p>
        </p:txBody>
      </p:sp>
      <p:sp>
        <p:nvSpPr>
          <p:cNvPr id="3" name="Subtitle 2">
            <a:extLst>
              <a:ext uri="{FF2B5EF4-FFF2-40B4-BE49-F238E27FC236}">
                <a16:creationId xmlns:a16="http://schemas.microsoft.com/office/drawing/2014/main" id="{41197FA7-D361-41DF-0587-A31E582B09B8}"/>
              </a:ext>
            </a:extLst>
          </p:cNvPr>
          <p:cNvSpPr>
            <a:spLocks noGrp="1"/>
          </p:cNvSpPr>
          <p:nvPr>
            <p:ph type="subTitle" idx="1"/>
          </p:nvPr>
        </p:nvSpPr>
        <p:spPr>
          <a:xfrm>
            <a:off x="678425" y="4244587"/>
            <a:ext cx="11113081" cy="1302774"/>
          </a:xfrm>
        </p:spPr>
        <p:txBody>
          <a:bodyPr>
            <a:noAutofit/>
          </a:bodyPr>
          <a:lstStyle/>
          <a:p>
            <a:pPr algn="ctr"/>
            <a:r>
              <a:rPr lang="en-US" sz="5400" b="1" dirty="0"/>
              <a:t>How are your God-given spiritual gifts impacting your work in the kingdom?</a:t>
            </a:r>
            <a:endParaRPr lang="en-US" sz="5400" dirty="0"/>
          </a:p>
        </p:txBody>
      </p:sp>
      <p:sp>
        <p:nvSpPr>
          <p:cNvPr id="4" name="TextBox 3">
            <a:extLst>
              <a:ext uri="{FF2B5EF4-FFF2-40B4-BE49-F238E27FC236}">
                <a16:creationId xmlns:a16="http://schemas.microsoft.com/office/drawing/2014/main" id="{D84CC1F5-B057-20A6-443E-09EE7E860544}"/>
              </a:ext>
            </a:extLst>
          </p:cNvPr>
          <p:cNvSpPr txBox="1"/>
          <p:nvPr/>
        </p:nvSpPr>
        <p:spPr>
          <a:xfrm>
            <a:off x="489098" y="6119336"/>
            <a:ext cx="6709144" cy="677108"/>
          </a:xfrm>
          <a:prstGeom prst="rect">
            <a:avLst/>
          </a:prstGeom>
          <a:noFill/>
        </p:spPr>
        <p:txBody>
          <a:bodyPr wrap="square" rtlCol="0">
            <a:spAutoFit/>
          </a:bodyPr>
          <a:lstStyle/>
          <a:p>
            <a:r>
              <a:rPr lang="en-US" sz="1400" dirty="0">
                <a:solidFill>
                  <a:srgbClr val="002060"/>
                </a:solidFill>
              </a:rPr>
              <a:t>Reverend Jarrett Britton Washington, M.Div., MACE</a:t>
            </a:r>
            <a:br>
              <a:rPr lang="en-US" sz="1400" dirty="0">
                <a:solidFill>
                  <a:srgbClr val="002060"/>
                </a:solidFill>
              </a:rPr>
            </a:br>
            <a:r>
              <a:rPr lang="en-US" sz="1200" i="1" dirty="0">
                <a:solidFill>
                  <a:srgbClr val="002060"/>
                </a:solidFill>
              </a:rPr>
              <a:t>Senior Pastor, Hopewell African Methodist Episcopal Church</a:t>
            </a:r>
          </a:p>
          <a:p>
            <a:r>
              <a:rPr lang="en-US" sz="1200" i="1" dirty="0">
                <a:solidFill>
                  <a:srgbClr val="002060"/>
                </a:solidFill>
              </a:rPr>
              <a:t>7</a:t>
            </a:r>
            <a:r>
              <a:rPr lang="en-US" sz="1200" i="1" baseline="30000" dirty="0">
                <a:solidFill>
                  <a:srgbClr val="002060"/>
                </a:solidFill>
              </a:rPr>
              <a:t>th</a:t>
            </a:r>
            <a:r>
              <a:rPr lang="en-US" sz="1200" i="1" dirty="0">
                <a:solidFill>
                  <a:srgbClr val="002060"/>
                </a:solidFill>
              </a:rPr>
              <a:t> Episcopal District </a:t>
            </a:r>
          </a:p>
        </p:txBody>
      </p:sp>
    </p:spTree>
    <p:extLst>
      <p:ext uri="{BB962C8B-B14F-4D97-AF65-F5344CB8AC3E}">
        <p14:creationId xmlns:p14="http://schemas.microsoft.com/office/powerpoint/2010/main" val="1554145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E8AE9BD-4CE4-2D22-6788-D4C1757E4710}"/>
              </a:ext>
            </a:extLst>
          </p:cNvPr>
          <p:cNvPicPr>
            <a:picLocks noChangeAspect="1"/>
          </p:cNvPicPr>
          <p:nvPr/>
        </p:nvPicPr>
        <p:blipFill>
          <a:blip r:embed="rId2"/>
          <a:stretch>
            <a:fillRect/>
          </a:stretch>
        </p:blipFill>
        <p:spPr>
          <a:xfrm>
            <a:off x="3232296" y="1490329"/>
            <a:ext cx="5220587" cy="5220587"/>
          </a:xfrm>
          <a:prstGeom prst="rect">
            <a:avLst/>
          </a:prstGeom>
        </p:spPr>
      </p:pic>
      <p:sp>
        <p:nvSpPr>
          <p:cNvPr id="2" name="Title 1">
            <a:extLst>
              <a:ext uri="{FF2B5EF4-FFF2-40B4-BE49-F238E27FC236}">
                <a16:creationId xmlns:a16="http://schemas.microsoft.com/office/drawing/2014/main" id="{EAD76765-1B1B-B2DC-9E09-6E7E9B79C198}"/>
              </a:ext>
            </a:extLst>
          </p:cNvPr>
          <p:cNvSpPr>
            <a:spLocks noGrp="1"/>
          </p:cNvSpPr>
          <p:nvPr>
            <p:ph type="ctrTitle"/>
          </p:nvPr>
        </p:nvSpPr>
        <p:spPr>
          <a:xfrm>
            <a:off x="678426" y="804756"/>
            <a:ext cx="9989574" cy="928820"/>
          </a:xfrm>
        </p:spPr>
        <p:txBody>
          <a:bodyPr>
            <a:normAutofit/>
          </a:bodyPr>
          <a:lstStyle/>
          <a:p>
            <a:pPr algn="ctr"/>
            <a:r>
              <a:rPr lang="en-US" dirty="0">
                <a:solidFill>
                  <a:schemeClr val="accent4"/>
                </a:solidFill>
              </a:rPr>
              <a:t>Follow here</a:t>
            </a:r>
          </a:p>
        </p:txBody>
      </p:sp>
    </p:spTree>
    <p:extLst>
      <p:ext uri="{BB962C8B-B14F-4D97-AF65-F5344CB8AC3E}">
        <p14:creationId xmlns:p14="http://schemas.microsoft.com/office/powerpoint/2010/main" val="1857088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electric blue, blur, majorelle blue, colorfulness&#10;&#10;Description automatically generated">
            <a:extLst>
              <a:ext uri="{FF2B5EF4-FFF2-40B4-BE49-F238E27FC236}">
                <a16:creationId xmlns:a16="http://schemas.microsoft.com/office/drawing/2014/main" id="{5E31C82E-8AC3-3EE6-B606-8608425E7A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782320" y="2168108"/>
            <a:ext cx="10627360" cy="4009408"/>
          </a:xfrm>
          <a:prstGeom prst="rect">
            <a:avLst/>
          </a:prstGeom>
        </p:spPr>
      </p:pic>
      <p:sp>
        <p:nvSpPr>
          <p:cNvPr id="5" name="TextBox 4">
            <a:extLst>
              <a:ext uri="{FF2B5EF4-FFF2-40B4-BE49-F238E27FC236}">
                <a16:creationId xmlns:a16="http://schemas.microsoft.com/office/drawing/2014/main" id="{A7202FD2-D206-A2E2-729A-13D74D76229B}"/>
              </a:ext>
            </a:extLst>
          </p:cNvPr>
          <p:cNvSpPr txBox="1"/>
          <p:nvPr/>
        </p:nvSpPr>
        <p:spPr>
          <a:xfrm>
            <a:off x="1127760" y="2260014"/>
            <a:ext cx="9865360" cy="5262979"/>
          </a:xfrm>
          <a:prstGeom prst="rect">
            <a:avLst/>
          </a:prstGeom>
          <a:noFill/>
        </p:spPr>
        <p:txBody>
          <a:bodyPr wrap="square" rtlCol="0">
            <a:spAutoFit/>
          </a:bodyPr>
          <a:lstStyle/>
          <a:p>
            <a:pPr marL="514350" indent="-514350" algn="l">
              <a:buAutoNum type="arabicPeriod"/>
            </a:pPr>
            <a:r>
              <a:rPr lang="en-US" sz="3200" b="0" i="0" dirty="0">
                <a:solidFill>
                  <a:schemeClr val="bg1"/>
                </a:solidFill>
                <a:effectLst/>
                <a:latin typeface="Google Sans"/>
              </a:rPr>
              <a:t>We can change the world around us, one thoughtful action at a time.</a:t>
            </a:r>
          </a:p>
          <a:p>
            <a:pPr marL="514350" indent="-514350" algn="l">
              <a:buAutoNum type="arabicPeriod"/>
            </a:pPr>
            <a:r>
              <a:rPr lang="en-US" sz="3200" dirty="0">
                <a:solidFill>
                  <a:schemeClr val="bg1"/>
                </a:solidFill>
                <a:latin typeface="Google Sans"/>
              </a:rPr>
              <a:t>The godly transformation or renewal of hearts, heads, hands, and habits equips saints equally in their service to our Lord.</a:t>
            </a:r>
          </a:p>
          <a:p>
            <a:pPr marL="514350" indent="-514350" algn="l">
              <a:buAutoNum type="arabicPeriod"/>
            </a:pPr>
            <a:r>
              <a:rPr lang="en-US" sz="3200" b="0" i="0" dirty="0">
                <a:solidFill>
                  <a:schemeClr val="bg1"/>
                </a:solidFill>
                <a:effectLst/>
                <a:latin typeface="Google Sans"/>
              </a:rPr>
              <a:t>We must stay </a:t>
            </a:r>
            <a:r>
              <a:rPr lang="en-US" sz="3200" dirty="0">
                <a:solidFill>
                  <a:schemeClr val="bg1"/>
                </a:solidFill>
                <a:latin typeface="Google Sans"/>
              </a:rPr>
              <a:t>accountable to God first, then the organization and its leaders.  You aren’t called to be comfortable.  </a:t>
            </a:r>
            <a:endParaRPr lang="en-US" sz="3200" b="0" i="0" dirty="0">
              <a:solidFill>
                <a:schemeClr val="bg1"/>
              </a:solidFill>
              <a:effectLst/>
              <a:latin typeface="Google Sans"/>
            </a:endParaRPr>
          </a:p>
          <a:p>
            <a:br>
              <a:rPr lang="en-US" sz="4000" dirty="0"/>
            </a:br>
            <a:endParaRPr lang="en-US" sz="4000" i="1" dirty="0">
              <a:solidFill>
                <a:schemeClr val="bg1"/>
              </a:solidFill>
            </a:endParaRPr>
          </a:p>
        </p:txBody>
      </p:sp>
      <p:sp>
        <p:nvSpPr>
          <p:cNvPr id="10" name="Title 1">
            <a:extLst>
              <a:ext uri="{FF2B5EF4-FFF2-40B4-BE49-F238E27FC236}">
                <a16:creationId xmlns:a16="http://schemas.microsoft.com/office/drawing/2014/main" id="{00762642-F721-718F-2A27-CA9ADF6DD7B1}"/>
              </a:ext>
            </a:extLst>
          </p:cNvPr>
          <p:cNvSpPr txBox="1">
            <a:spLocks/>
          </p:cNvSpPr>
          <p:nvPr/>
        </p:nvSpPr>
        <p:spPr>
          <a:xfrm>
            <a:off x="678426" y="889820"/>
            <a:ext cx="9989574" cy="928820"/>
          </a:xfrm>
          <a:prstGeom prst="rect">
            <a:avLst/>
          </a:prstGeom>
        </p:spPr>
        <p:txBody>
          <a:bodyPr/>
          <a:lst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a:lstStyle>
          <a:p>
            <a:r>
              <a:rPr lang="en-US" dirty="0">
                <a:solidFill>
                  <a:schemeClr val="accent4"/>
                </a:solidFill>
              </a:rPr>
              <a:t>Framing your Discipleship</a:t>
            </a:r>
          </a:p>
          <a:p>
            <a:r>
              <a:rPr lang="en-US" dirty="0">
                <a:solidFill>
                  <a:schemeClr val="accent4"/>
                </a:solidFill>
              </a:rPr>
              <a:t>Concluding remarks</a:t>
            </a:r>
          </a:p>
        </p:txBody>
      </p:sp>
      <p:sp>
        <p:nvSpPr>
          <p:cNvPr id="2" name="TextBox 1">
            <a:extLst>
              <a:ext uri="{FF2B5EF4-FFF2-40B4-BE49-F238E27FC236}">
                <a16:creationId xmlns:a16="http://schemas.microsoft.com/office/drawing/2014/main" id="{B9179D7D-8499-E0B7-1DF7-88AE7B3D411D}"/>
              </a:ext>
            </a:extLst>
          </p:cNvPr>
          <p:cNvSpPr txBox="1"/>
          <p:nvPr/>
        </p:nvSpPr>
        <p:spPr>
          <a:xfrm>
            <a:off x="489098" y="6119336"/>
            <a:ext cx="6709144" cy="677108"/>
          </a:xfrm>
          <a:prstGeom prst="rect">
            <a:avLst/>
          </a:prstGeom>
          <a:noFill/>
        </p:spPr>
        <p:txBody>
          <a:bodyPr wrap="square" rtlCol="0">
            <a:spAutoFit/>
          </a:bodyPr>
          <a:lstStyle/>
          <a:p>
            <a:r>
              <a:rPr lang="en-US" sz="1400" dirty="0">
                <a:solidFill>
                  <a:srgbClr val="002060"/>
                </a:solidFill>
              </a:rPr>
              <a:t>Reverend Jarrett Britton Washington, M.Div., MACE</a:t>
            </a:r>
            <a:br>
              <a:rPr lang="en-US" sz="1400" dirty="0">
                <a:solidFill>
                  <a:srgbClr val="002060"/>
                </a:solidFill>
              </a:rPr>
            </a:br>
            <a:r>
              <a:rPr lang="en-US" sz="1200" i="1" dirty="0">
                <a:solidFill>
                  <a:srgbClr val="002060"/>
                </a:solidFill>
              </a:rPr>
              <a:t>Senior Pastor, Hopewell African Methodist Episcopal Church</a:t>
            </a:r>
          </a:p>
          <a:p>
            <a:r>
              <a:rPr lang="en-US" sz="1200" i="1" dirty="0">
                <a:solidFill>
                  <a:srgbClr val="002060"/>
                </a:solidFill>
              </a:rPr>
              <a:t>7</a:t>
            </a:r>
            <a:r>
              <a:rPr lang="en-US" sz="1200" i="1" baseline="30000" dirty="0">
                <a:solidFill>
                  <a:srgbClr val="002060"/>
                </a:solidFill>
              </a:rPr>
              <a:t>th</a:t>
            </a:r>
            <a:r>
              <a:rPr lang="en-US" sz="1200" i="1" dirty="0">
                <a:solidFill>
                  <a:srgbClr val="002060"/>
                </a:solidFill>
              </a:rPr>
              <a:t> Episcopal District </a:t>
            </a:r>
          </a:p>
        </p:txBody>
      </p:sp>
    </p:spTree>
    <p:extLst>
      <p:ext uri="{BB962C8B-B14F-4D97-AF65-F5344CB8AC3E}">
        <p14:creationId xmlns:p14="http://schemas.microsoft.com/office/powerpoint/2010/main" val="1564003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o photo description available.">
            <a:extLst>
              <a:ext uri="{FF2B5EF4-FFF2-40B4-BE49-F238E27FC236}">
                <a16:creationId xmlns:a16="http://schemas.microsoft.com/office/drawing/2014/main" id="{ABBDF997-AAEB-796B-811E-BCC03034E1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F89894C-746E-D852-278C-CF4ADC021BA9}"/>
              </a:ext>
            </a:extLst>
          </p:cNvPr>
          <p:cNvSpPr txBox="1"/>
          <p:nvPr/>
        </p:nvSpPr>
        <p:spPr>
          <a:xfrm>
            <a:off x="568960" y="6116320"/>
            <a:ext cx="10800080" cy="523220"/>
          </a:xfrm>
          <a:prstGeom prst="rect">
            <a:avLst/>
          </a:prstGeom>
          <a:noFill/>
        </p:spPr>
        <p:txBody>
          <a:bodyPr wrap="square" rtlCol="0">
            <a:spAutoFit/>
          </a:bodyPr>
          <a:lstStyle/>
          <a:p>
            <a:r>
              <a:rPr lang="en-US" sz="2800" dirty="0">
                <a:solidFill>
                  <a:schemeClr val="bg1"/>
                </a:solidFill>
              </a:rPr>
              <a:t>For More Information Visit: www.WASHINGTONFORCIO.com</a:t>
            </a:r>
          </a:p>
        </p:txBody>
      </p:sp>
    </p:spTree>
    <p:extLst>
      <p:ext uri="{BB962C8B-B14F-4D97-AF65-F5344CB8AC3E}">
        <p14:creationId xmlns:p14="http://schemas.microsoft.com/office/powerpoint/2010/main" val="223506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electric blue, blur, majorelle blue, colorfulness&#10;&#10;Description automatically generated">
            <a:extLst>
              <a:ext uri="{FF2B5EF4-FFF2-40B4-BE49-F238E27FC236}">
                <a16:creationId xmlns:a16="http://schemas.microsoft.com/office/drawing/2014/main" id="{5E31C82E-8AC3-3EE6-B606-8608425E7A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782320" y="1626384"/>
            <a:ext cx="10627360" cy="4327376"/>
          </a:xfrm>
          <a:prstGeom prst="rect">
            <a:avLst/>
          </a:prstGeom>
        </p:spPr>
      </p:pic>
      <p:sp>
        <p:nvSpPr>
          <p:cNvPr id="5" name="TextBox 4">
            <a:extLst>
              <a:ext uri="{FF2B5EF4-FFF2-40B4-BE49-F238E27FC236}">
                <a16:creationId xmlns:a16="http://schemas.microsoft.com/office/drawing/2014/main" id="{A7202FD2-D206-A2E2-729A-13D74D76229B}"/>
              </a:ext>
            </a:extLst>
          </p:cNvPr>
          <p:cNvSpPr txBox="1"/>
          <p:nvPr/>
        </p:nvSpPr>
        <p:spPr>
          <a:xfrm>
            <a:off x="1127760" y="1930400"/>
            <a:ext cx="9865360" cy="3785652"/>
          </a:xfrm>
          <a:prstGeom prst="rect">
            <a:avLst/>
          </a:prstGeom>
          <a:noFill/>
        </p:spPr>
        <p:txBody>
          <a:bodyPr wrap="square" rtlCol="0">
            <a:spAutoFit/>
          </a:bodyPr>
          <a:lstStyle/>
          <a:p>
            <a:pPr marL="571500" indent="-571500">
              <a:buFont typeface="Arial" panose="020B0604020202020204" pitchFamily="34" charset="0"/>
              <a:buChar char="•"/>
            </a:pPr>
            <a:r>
              <a:rPr lang="en-US" sz="4000" b="1" dirty="0">
                <a:solidFill>
                  <a:srgbClr val="FFFF00"/>
                </a:solidFill>
                <a:effectLst>
                  <a:outerShdw blurRad="38100" dist="38100" dir="2700000" algn="tl">
                    <a:srgbClr val="000000">
                      <a:alpha val="43137"/>
                    </a:srgbClr>
                  </a:outerShdw>
                </a:effectLst>
                <a:latin typeface="Abadi Extra Light" panose="020B0204020104020204" pitchFamily="34" charset="0"/>
              </a:rPr>
              <a:t>Explore</a:t>
            </a:r>
            <a:r>
              <a:rPr lang="en-US" sz="4000" b="1" i="1" dirty="0">
                <a:solidFill>
                  <a:schemeClr val="bg1"/>
                </a:solidFill>
                <a:effectLst/>
              </a:rPr>
              <a:t> the Mission of the AME Church;</a:t>
            </a:r>
          </a:p>
          <a:p>
            <a:pPr marL="571500" indent="-571500">
              <a:buFont typeface="Arial" panose="020B0604020202020204" pitchFamily="34" charset="0"/>
              <a:buChar char="•"/>
            </a:pPr>
            <a:r>
              <a:rPr lang="en-US" sz="4000" b="1" dirty="0">
                <a:solidFill>
                  <a:srgbClr val="FFFF00"/>
                </a:solidFill>
                <a:effectLst>
                  <a:outerShdw blurRad="38100" dist="38100" dir="2700000" algn="tl">
                    <a:srgbClr val="000000">
                      <a:alpha val="43137"/>
                    </a:srgbClr>
                  </a:outerShdw>
                </a:effectLst>
                <a:latin typeface="Abadi Extra Light" panose="020B0204020104020204" pitchFamily="34" charset="0"/>
              </a:rPr>
              <a:t>Discover</a:t>
            </a:r>
            <a:r>
              <a:rPr lang="en-US" sz="4000" b="1" i="1" dirty="0">
                <a:solidFill>
                  <a:schemeClr val="bg1"/>
                </a:solidFill>
              </a:rPr>
              <a:t> the Purpose of our Spiritual Gifts;</a:t>
            </a:r>
          </a:p>
          <a:p>
            <a:pPr marL="571500" indent="-571500">
              <a:buFont typeface="Arial" panose="020B0604020202020204" pitchFamily="34" charset="0"/>
              <a:buChar char="•"/>
            </a:pPr>
            <a:r>
              <a:rPr lang="en-US" sz="4000" b="1" dirty="0">
                <a:solidFill>
                  <a:srgbClr val="FFFF00"/>
                </a:solidFill>
                <a:effectLst>
                  <a:outerShdw blurRad="38100" dist="38100" dir="2700000" algn="tl">
                    <a:srgbClr val="000000">
                      <a:alpha val="43137"/>
                    </a:srgbClr>
                  </a:outerShdw>
                </a:effectLst>
                <a:latin typeface="Abadi Extra Light" panose="020B0204020104020204" pitchFamily="34" charset="0"/>
              </a:rPr>
              <a:t>Equip </a:t>
            </a:r>
            <a:r>
              <a:rPr lang="en-US" sz="4000" b="1" i="1" dirty="0">
                <a:solidFill>
                  <a:schemeClr val="bg1"/>
                </a:solidFill>
              </a:rPr>
              <a:t>the Saints to minister  to the 4 corners of the world; and to</a:t>
            </a:r>
          </a:p>
          <a:p>
            <a:pPr marL="571500" indent="-571500">
              <a:buFont typeface="Arial" panose="020B0604020202020204" pitchFamily="34" charset="0"/>
              <a:buChar char="•"/>
            </a:pPr>
            <a:r>
              <a:rPr lang="en-US" sz="4000" b="1" dirty="0">
                <a:solidFill>
                  <a:srgbClr val="FFFF00"/>
                </a:solidFill>
                <a:effectLst>
                  <a:outerShdw blurRad="38100" dist="38100" dir="2700000" algn="tl">
                    <a:srgbClr val="000000">
                      <a:alpha val="43137"/>
                    </a:srgbClr>
                  </a:outerShdw>
                </a:effectLst>
                <a:latin typeface="Abadi Extra Light" panose="020B0204020104020204" pitchFamily="34" charset="0"/>
              </a:rPr>
              <a:t>Empower </a:t>
            </a:r>
            <a:r>
              <a:rPr lang="en-US" sz="4000" b="1" i="1" dirty="0">
                <a:solidFill>
                  <a:schemeClr val="bg1"/>
                </a:solidFill>
              </a:rPr>
              <a:t>the Lay to use our God-given talents.</a:t>
            </a:r>
          </a:p>
        </p:txBody>
      </p:sp>
      <p:sp>
        <p:nvSpPr>
          <p:cNvPr id="10" name="Title 1">
            <a:extLst>
              <a:ext uri="{FF2B5EF4-FFF2-40B4-BE49-F238E27FC236}">
                <a16:creationId xmlns:a16="http://schemas.microsoft.com/office/drawing/2014/main" id="{00762642-F721-718F-2A27-CA9ADF6DD7B1}"/>
              </a:ext>
            </a:extLst>
          </p:cNvPr>
          <p:cNvSpPr txBox="1">
            <a:spLocks/>
          </p:cNvSpPr>
          <p:nvPr/>
        </p:nvSpPr>
        <p:spPr>
          <a:xfrm>
            <a:off x="678426" y="889820"/>
            <a:ext cx="9989574" cy="928820"/>
          </a:xfrm>
          <a:prstGeom prst="rect">
            <a:avLst/>
          </a:prstGeom>
        </p:spPr>
        <p:txBody>
          <a:bodyPr/>
          <a:lst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a:lstStyle>
          <a:p>
            <a:r>
              <a:rPr lang="en-US" dirty="0">
                <a:solidFill>
                  <a:schemeClr val="accent4"/>
                </a:solidFill>
              </a:rPr>
              <a:t>Our Focus</a:t>
            </a:r>
          </a:p>
        </p:txBody>
      </p:sp>
      <p:sp>
        <p:nvSpPr>
          <p:cNvPr id="2" name="TextBox 1">
            <a:extLst>
              <a:ext uri="{FF2B5EF4-FFF2-40B4-BE49-F238E27FC236}">
                <a16:creationId xmlns:a16="http://schemas.microsoft.com/office/drawing/2014/main" id="{7CE9260A-B374-3FCB-0B46-2D53B8B28FA6}"/>
              </a:ext>
            </a:extLst>
          </p:cNvPr>
          <p:cNvSpPr txBox="1"/>
          <p:nvPr/>
        </p:nvSpPr>
        <p:spPr>
          <a:xfrm>
            <a:off x="489098" y="6119336"/>
            <a:ext cx="6709144" cy="677108"/>
          </a:xfrm>
          <a:prstGeom prst="rect">
            <a:avLst/>
          </a:prstGeom>
          <a:noFill/>
        </p:spPr>
        <p:txBody>
          <a:bodyPr wrap="square" rtlCol="0">
            <a:spAutoFit/>
          </a:bodyPr>
          <a:lstStyle/>
          <a:p>
            <a:r>
              <a:rPr lang="en-US" sz="1400" dirty="0">
                <a:solidFill>
                  <a:srgbClr val="002060"/>
                </a:solidFill>
              </a:rPr>
              <a:t>Reverend Jarrett Britton Washington, M.Div., MACE</a:t>
            </a:r>
            <a:br>
              <a:rPr lang="en-US" sz="1400" dirty="0">
                <a:solidFill>
                  <a:srgbClr val="002060"/>
                </a:solidFill>
              </a:rPr>
            </a:br>
            <a:r>
              <a:rPr lang="en-US" sz="1200" i="1" dirty="0">
                <a:solidFill>
                  <a:srgbClr val="002060"/>
                </a:solidFill>
              </a:rPr>
              <a:t>Senior Pastor, Hopewell African Methodist Episcopal Church</a:t>
            </a:r>
          </a:p>
          <a:p>
            <a:r>
              <a:rPr lang="en-US" sz="1200" i="1" dirty="0">
                <a:solidFill>
                  <a:srgbClr val="002060"/>
                </a:solidFill>
              </a:rPr>
              <a:t>7</a:t>
            </a:r>
            <a:r>
              <a:rPr lang="en-US" sz="1200" i="1" baseline="30000" dirty="0">
                <a:solidFill>
                  <a:srgbClr val="002060"/>
                </a:solidFill>
              </a:rPr>
              <a:t>th</a:t>
            </a:r>
            <a:r>
              <a:rPr lang="en-US" sz="1200" i="1" dirty="0">
                <a:solidFill>
                  <a:srgbClr val="002060"/>
                </a:solidFill>
              </a:rPr>
              <a:t> Episcopal District </a:t>
            </a:r>
          </a:p>
        </p:txBody>
      </p:sp>
    </p:spTree>
    <p:extLst>
      <p:ext uri="{BB962C8B-B14F-4D97-AF65-F5344CB8AC3E}">
        <p14:creationId xmlns:p14="http://schemas.microsoft.com/office/powerpoint/2010/main" val="3183142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electric blue, blur, majorelle blue, colorfulness&#10;&#10;Description automatically generated">
            <a:extLst>
              <a:ext uri="{FF2B5EF4-FFF2-40B4-BE49-F238E27FC236}">
                <a16:creationId xmlns:a16="http://schemas.microsoft.com/office/drawing/2014/main" id="{5E31C82E-8AC3-3EE6-B606-8608425E7A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782320" y="1626384"/>
            <a:ext cx="10627360" cy="4327376"/>
          </a:xfrm>
          <a:prstGeom prst="rect">
            <a:avLst/>
          </a:prstGeom>
        </p:spPr>
      </p:pic>
      <p:pic>
        <p:nvPicPr>
          <p:cNvPr id="4" name="Picture 2">
            <a:extLst>
              <a:ext uri="{FF2B5EF4-FFF2-40B4-BE49-F238E27FC236}">
                <a16:creationId xmlns:a16="http://schemas.microsoft.com/office/drawing/2014/main" id="{E0372515-12FD-C376-AFB5-FDD0AA55C2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3543" y="4277384"/>
            <a:ext cx="1688461" cy="1645895"/>
          </a:xfrm>
          <a:prstGeom prst="rect">
            <a:avLst/>
          </a:prstGeom>
          <a:noFill/>
          <a:ln>
            <a:noFill/>
          </a:ln>
          <a:effectLst/>
          <a:extLst>
            <a:ext uri="{909E8E84-426E-40DD-AFC4-6F175D3DCCD1}">
              <a14:hiddenFill xmlns:a14="http://schemas.microsoft.com/office/drawing/2010/main">
                <a:solidFill>
                  <a:srgbClr val="1F497D"/>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TextBox 4">
            <a:extLst>
              <a:ext uri="{FF2B5EF4-FFF2-40B4-BE49-F238E27FC236}">
                <a16:creationId xmlns:a16="http://schemas.microsoft.com/office/drawing/2014/main" id="{A7202FD2-D206-A2E2-729A-13D74D76229B}"/>
              </a:ext>
            </a:extLst>
          </p:cNvPr>
          <p:cNvSpPr txBox="1"/>
          <p:nvPr/>
        </p:nvSpPr>
        <p:spPr>
          <a:xfrm>
            <a:off x="1127760" y="1930400"/>
            <a:ext cx="9865360" cy="2246769"/>
          </a:xfrm>
          <a:prstGeom prst="rect">
            <a:avLst/>
          </a:prstGeom>
          <a:noFill/>
        </p:spPr>
        <p:txBody>
          <a:bodyPr wrap="square" rtlCol="0">
            <a:spAutoFit/>
          </a:bodyPr>
          <a:lstStyle/>
          <a:p>
            <a:pPr algn="ctr"/>
            <a:r>
              <a:rPr lang="en-US" sz="2800" b="1" dirty="0">
                <a:solidFill>
                  <a:schemeClr val="bg1"/>
                </a:solidFill>
                <a:effectLst/>
                <a:latin typeface="Calibri" panose="020F0502020204030204" pitchFamily="34" charset="0"/>
                <a:ea typeface="Calibri" panose="020F0502020204030204" pitchFamily="34" charset="0"/>
              </a:rPr>
              <a:t>“The Spirit of the LORD is upon Me, Because He has anointed Me To preach the gospel to the poor; He has sent Me to heal the brokenhearted, To proclaim liberty to the captives And recovery of sight to the blind, To set at liberty those who are oppressed; To proclaim the acceptable year of the LORD.” </a:t>
            </a:r>
            <a:endParaRPr lang="en-US" sz="5400" i="1" dirty="0">
              <a:solidFill>
                <a:schemeClr val="bg1"/>
              </a:solidFill>
            </a:endParaRPr>
          </a:p>
        </p:txBody>
      </p:sp>
      <p:sp>
        <p:nvSpPr>
          <p:cNvPr id="10" name="Title 1">
            <a:extLst>
              <a:ext uri="{FF2B5EF4-FFF2-40B4-BE49-F238E27FC236}">
                <a16:creationId xmlns:a16="http://schemas.microsoft.com/office/drawing/2014/main" id="{00762642-F721-718F-2A27-CA9ADF6DD7B1}"/>
              </a:ext>
            </a:extLst>
          </p:cNvPr>
          <p:cNvSpPr txBox="1">
            <a:spLocks/>
          </p:cNvSpPr>
          <p:nvPr/>
        </p:nvSpPr>
        <p:spPr>
          <a:xfrm>
            <a:off x="678426" y="889820"/>
            <a:ext cx="9989574" cy="928820"/>
          </a:xfrm>
          <a:prstGeom prst="rect">
            <a:avLst/>
          </a:prstGeom>
        </p:spPr>
        <p:txBody>
          <a:bodyPr/>
          <a:lst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a:lstStyle>
          <a:p>
            <a:r>
              <a:rPr lang="en-US" dirty="0">
                <a:solidFill>
                  <a:schemeClr val="accent4"/>
                </a:solidFill>
              </a:rPr>
              <a:t>Luke 4:18-19</a:t>
            </a:r>
          </a:p>
        </p:txBody>
      </p:sp>
      <p:sp>
        <p:nvSpPr>
          <p:cNvPr id="2" name="TextBox 1">
            <a:extLst>
              <a:ext uri="{FF2B5EF4-FFF2-40B4-BE49-F238E27FC236}">
                <a16:creationId xmlns:a16="http://schemas.microsoft.com/office/drawing/2014/main" id="{FCC685A9-6906-B420-2235-8167557F0D37}"/>
              </a:ext>
            </a:extLst>
          </p:cNvPr>
          <p:cNvSpPr txBox="1"/>
          <p:nvPr/>
        </p:nvSpPr>
        <p:spPr>
          <a:xfrm>
            <a:off x="489098" y="6119336"/>
            <a:ext cx="6709144" cy="677108"/>
          </a:xfrm>
          <a:prstGeom prst="rect">
            <a:avLst/>
          </a:prstGeom>
          <a:noFill/>
        </p:spPr>
        <p:txBody>
          <a:bodyPr wrap="square" rtlCol="0">
            <a:spAutoFit/>
          </a:bodyPr>
          <a:lstStyle/>
          <a:p>
            <a:r>
              <a:rPr lang="en-US" sz="1400" dirty="0">
                <a:solidFill>
                  <a:srgbClr val="002060"/>
                </a:solidFill>
              </a:rPr>
              <a:t>Reverend Jarrett Britton Washington, M.Div., MACE</a:t>
            </a:r>
            <a:br>
              <a:rPr lang="en-US" sz="1400" dirty="0">
                <a:solidFill>
                  <a:srgbClr val="002060"/>
                </a:solidFill>
              </a:rPr>
            </a:br>
            <a:r>
              <a:rPr lang="en-US" sz="1200" i="1" dirty="0">
                <a:solidFill>
                  <a:srgbClr val="002060"/>
                </a:solidFill>
              </a:rPr>
              <a:t>Senior Pastor, Hopewell African Methodist Episcopal Church</a:t>
            </a:r>
          </a:p>
          <a:p>
            <a:r>
              <a:rPr lang="en-US" sz="1200" i="1" dirty="0">
                <a:solidFill>
                  <a:srgbClr val="002060"/>
                </a:solidFill>
              </a:rPr>
              <a:t>7</a:t>
            </a:r>
            <a:r>
              <a:rPr lang="en-US" sz="1200" i="1" baseline="30000" dirty="0">
                <a:solidFill>
                  <a:srgbClr val="002060"/>
                </a:solidFill>
              </a:rPr>
              <a:t>th</a:t>
            </a:r>
            <a:r>
              <a:rPr lang="en-US" sz="1200" i="1" dirty="0">
                <a:solidFill>
                  <a:srgbClr val="002060"/>
                </a:solidFill>
              </a:rPr>
              <a:t> Episcopal District </a:t>
            </a:r>
          </a:p>
        </p:txBody>
      </p:sp>
    </p:spTree>
    <p:extLst>
      <p:ext uri="{BB962C8B-B14F-4D97-AF65-F5344CB8AC3E}">
        <p14:creationId xmlns:p14="http://schemas.microsoft.com/office/powerpoint/2010/main" val="1042517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76765-1B1B-B2DC-9E09-6E7E9B79C198}"/>
              </a:ext>
            </a:extLst>
          </p:cNvPr>
          <p:cNvSpPr>
            <a:spLocks noGrp="1"/>
          </p:cNvSpPr>
          <p:nvPr>
            <p:ph type="ctrTitle"/>
          </p:nvPr>
        </p:nvSpPr>
        <p:spPr>
          <a:xfrm>
            <a:off x="678426" y="889820"/>
            <a:ext cx="9989574" cy="928820"/>
          </a:xfrm>
        </p:spPr>
        <p:txBody>
          <a:bodyPr>
            <a:normAutofit fontScale="90000"/>
          </a:bodyPr>
          <a:lstStyle/>
          <a:p>
            <a:r>
              <a:rPr lang="en-US" dirty="0">
                <a:solidFill>
                  <a:schemeClr val="accent4"/>
                </a:solidFill>
              </a:rPr>
              <a:t>The Mission of the AME Church</a:t>
            </a:r>
          </a:p>
        </p:txBody>
      </p:sp>
      <p:sp>
        <p:nvSpPr>
          <p:cNvPr id="5" name="TextBox 4">
            <a:extLst>
              <a:ext uri="{FF2B5EF4-FFF2-40B4-BE49-F238E27FC236}">
                <a16:creationId xmlns:a16="http://schemas.microsoft.com/office/drawing/2014/main" id="{5AFED31E-D7B2-7D9F-CE78-611275AA0E6E}"/>
              </a:ext>
            </a:extLst>
          </p:cNvPr>
          <p:cNvSpPr txBox="1"/>
          <p:nvPr/>
        </p:nvSpPr>
        <p:spPr>
          <a:xfrm>
            <a:off x="678426" y="2093232"/>
            <a:ext cx="10530957" cy="3757567"/>
          </a:xfrm>
          <a:prstGeom prst="rect">
            <a:avLst/>
          </a:prstGeom>
          <a:noFill/>
        </p:spPr>
        <p:txBody>
          <a:bodyPr wrap="square">
            <a:spAutoFit/>
          </a:bodyPr>
          <a:lstStyle/>
          <a:p>
            <a:pPr marL="0" marR="0" algn="just">
              <a:lnSpc>
                <a:spcPct val="107000"/>
              </a:lnSpc>
              <a:spcBef>
                <a:spcPts val="0"/>
              </a:spcBef>
              <a:spcAft>
                <a:spcPts val="800"/>
              </a:spcAft>
            </a:pPr>
            <a:r>
              <a:rPr lang="en-US" sz="3200"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The Mission of the AME Church is to minister to the social, spiritual, and physical development of all people. THE VISION At every level of the Connection and in every local church, the AME Church shall engage in carrying out the spirit of the original Free African Society, out of which the AME Church evolved: that is, to seek out and save the lost, and to serve the needy.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79C2F038-1017-BDE9-0346-C086DF94183C}"/>
              </a:ext>
            </a:extLst>
          </p:cNvPr>
          <p:cNvSpPr txBox="1"/>
          <p:nvPr/>
        </p:nvSpPr>
        <p:spPr>
          <a:xfrm>
            <a:off x="489098" y="6119336"/>
            <a:ext cx="6709144" cy="677108"/>
          </a:xfrm>
          <a:prstGeom prst="rect">
            <a:avLst/>
          </a:prstGeom>
          <a:noFill/>
        </p:spPr>
        <p:txBody>
          <a:bodyPr wrap="square" rtlCol="0">
            <a:spAutoFit/>
          </a:bodyPr>
          <a:lstStyle/>
          <a:p>
            <a:r>
              <a:rPr lang="en-US" sz="1400" dirty="0">
                <a:solidFill>
                  <a:srgbClr val="002060"/>
                </a:solidFill>
              </a:rPr>
              <a:t>Reverend Jarrett Britton Washington, M.Div., MACE</a:t>
            </a:r>
            <a:br>
              <a:rPr lang="en-US" sz="1400" dirty="0">
                <a:solidFill>
                  <a:srgbClr val="002060"/>
                </a:solidFill>
              </a:rPr>
            </a:br>
            <a:r>
              <a:rPr lang="en-US" sz="1200" i="1" dirty="0">
                <a:solidFill>
                  <a:srgbClr val="002060"/>
                </a:solidFill>
              </a:rPr>
              <a:t>Senior Pastor, Hopewell African Methodist Episcopal Church</a:t>
            </a:r>
          </a:p>
          <a:p>
            <a:r>
              <a:rPr lang="en-US" sz="1200" i="1" dirty="0">
                <a:solidFill>
                  <a:srgbClr val="002060"/>
                </a:solidFill>
              </a:rPr>
              <a:t>7</a:t>
            </a:r>
            <a:r>
              <a:rPr lang="en-US" sz="1200" i="1" baseline="30000" dirty="0">
                <a:solidFill>
                  <a:srgbClr val="002060"/>
                </a:solidFill>
              </a:rPr>
              <a:t>th</a:t>
            </a:r>
            <a:r>
              <a:rPr lang="en-US" sz="1200" i="1" dirty="0">
                <a:solidFill>
                  <a:srgbClr val="002060"/>
                </a:solidFill>
              </a:rPr>
              <a:t> Episcopal District </a:t>
            </a:r>
          </a:p>
        </p:txBody>
      </p:sp>
    </p:spTree>
    <p:extLst>
      <p:ext uri="{BB962C8B-B14F-4D97-AF65-F5344CB8AC3E}">
        <p14:creationId xmlns:p14="http://schemas.microsoft.com/office/powerpoint/2010/main" val="3749837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76765-1B1B-B2DC-9E09-6E7E9B79C198}"/>
              </a:ext>
            </a:extLst>
          </p:cNvPr>
          <p:cNvSpPr>
            <a:spLocks noGrp="1"/>
          </p:cNvSpPr>
          <p:nvPr>
            <p:ph type="ctrTitle"/>
          </p:nvPr>
        </p:nvSpPr>
        <p:spPr>
          <a:xfrm>
            <a:off x="678426" y="889820"/>
            <a:ext cx="9989574" cy="928820"/>
          </a:xfrm>
        </p:spPr>
        <p:txBody>
          <a:bodyPr>
            <a:normAutofit/>
          </a:bodyPr>
          <a:lstStyle/>
          <a:p>
            <a:r>
              <a:rPr lang="en-US" dirty="0">
                <a:solidFill>
                  <a:schemeClr val="accent4"/>
                </a:solidFill>
              </a:rPr>
              <a:t>Global discipleship</a:t>
            </a:r>
          </a:p>
        </p:txBody>
      </p:sp>
      <p:sp>
        <p:nvSpPr>
          <p:cNvPr id="5" name="TextBox 4">
            <a:extLst>
              <a:ext uri="{FF2B5EF4-FFF2-40B4-BE49-F238E27FC236}">
                <a16:creationId xmlns:a16="http://schemas.microsoft.com/office/drawing/2014/main" id="{5AFED31E-D7B2-7D9F-CE78-611275AA0E6E}"/>
              </a:ext>
            </a:extLst>
          </p:cNvPr>
          <p:cNvSpPr txBox="1"/>
          <p:nvPr/>
        </p:nvSpPr>
        <p:spPr>
          <a:xfrm>
            <a:off x="678426" y="2093232"/>
            <a:ext cx="10530957" cy="2233688"/>
          </a:xfrm>
          <a:prstGeom prst="rect">
            <a:avLst/>
          </a:prstGeom>
          <a:noFill/>
        </p:spPr>
        <p:txBody>
          <a:bodyPr wrap="square">
            <a:spAutoFit/>
          </a:bodyPr>
          <a:lstStyle/>
          <a:p>
            <a:pPr marL="0" marR="0" algn="just">
              <a:lnSpc>
                <a:spcPct val="107000"/>
              </a:lnSpc>
              <a:spcBef>
                <a:spcPts val="0"/>
              </a:spcBef>
              <a:spcAft>
                <a:spcPts val="800"/>
              </a:spcAft>
            </a:pPr>
            <a:r>
              <a:rPr lang="en-US" sz="4400"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How does the Mission and/or Vision of the African Methodist Episcopal Church catalyze a deeper spiritual awakening in your life?</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7D937248-7D66-BD9A-6B02-28243E40F93A}"/>
              </a:ext>
            </a:extLst>
          </p:cNvPr>
          <p:cNvSpPr txBox="1"/>
          <p:nvPr/>
        </p:nvSpPr>
        <p:spPr>
          <a:xfrm>
            <a:off x="489098" y="6119336"/>
            <a:ext cx="6709144" cy="677108"/>
          </a:xfrm>
          <a:prstGeom prst="rect">
            <a:avLst/>
          </a:prstGeom>
          <a:noFill/>
        </p:spPr>
        <p:txBody>
          <a:bodyPr wrap="square" rtlCol="0">
            <a:spAutoFit/>
          </a:bodyPr>
          <a:lstStyle/>
          <a:p>
            <a:r>
              <a:rPr lang="en-US" sz="1400" dirty="0">
                <a:solidFill>
                  <a:srgbClr val="002060"/>
                </a:solidFill>
              </a:rPr>
              <a:t>Reverend Jarrett Britton Washington, M.Div., MACE</a:t>
            </a:r>
            <a:br>
              <a:rPr lang="en-US" sz="1400" dirty="0">
                <a:solidFill>
                  <a:srgbClr val="002060"/>
                </a:solidFill>
              </a:rPr>
            </a:br>
            <a:r>
              <a:rPr lang="en-US" sz="1200" i="1" dirty="0">
                <a:solidFill>
                  <a:srgbClr val="002060"/>
                </a:solidFill>
              </a:rPr>
              <a:t>Senior Pastor, Hopewell African Methodist Episcopal Church</a:t>
            </a:r>
          </a:p>
          <a:p>
            <a:r>
              <a:rPr lang="en-US" sz="1200" i="1" dirty="0">
                <a:solidFill>
                  <a:srgbClr val="002060"/>
                </a:solidFill>
              </a:rPr>
              <a:t>7</a:t>
            </a:r>
            <a:r>
              <a:rPr lang="en-US" sz="1200" i="1" baseline="30000" dirty="0">
                <a:solidFill>
                  <a:srgbClr val="002060"/>
                </a:solidFill>
              </a:rPr>
              <a:t>th</a:t>
            </a:r>
            <a:r>
              <a:rPr lang="en-US" sz="1200" i="1" dirty="0">
                <a:solidFill>
                  <a:srgbClr val="002060"/>
                </a:solidFill>
              </a:rPr>
              <a:t> Episcopal District </a:t>
            </a:r>
          </a:p>
        </p:txBody>
      </p:sp>
    </p:spTree>
    <p:extLst>
      <p:ext uri="{BB962C8B-B14F-4D97-AF65-F5344CB8AC3E}">
        <p14:creationId xmlns:p14="http://schemas.microsoft.com/office/powerpoint/2010/main" val="731125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electric blue, blur, majorelle blue, colorfulness&#10;&#10;Description automatically generated">
            <a:extLst>
              <a:ext uri="{FF2B5EF4-FFF2-40B4-BE49-F238E27FC236}">
                <a16:creationId xmlns:a16="http://schemas.microsoft.com/office/drawing/2014/main" id="{5E31C82E-8AC3-3EE6-B606-8608425E7A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782320" y="868680"/>
            <a:ext cx="10627360" cy="5120640"/>
          </a:xfrm>
          <a:prstGeom prst="rect">
            <a:avLst/>
          </a:prstGeom>
        </p:spPr>
      </p:pic>
      <p:sp>
        <p:nvSpPr>
          <p:cNvPr id="5" name="TextBox 4">
            <a:extLst>
              <a:ext uri="{FF2B5EF4-FFF2-40B4-BE49-F238E27FC236}">
                <a16:creationId xmlns:a16="http://schemas.microsoft.com/office/drawing/2014/main" id="{A7202FD2-D206-A2E2-729A-13D74D76229B}"/>
              </a:ext>
            </a:extLst>
          </p:cNvPr>
          <p:cNvSpPr txBox="1"/>
          <p:nvPr/>
        </p:nvSpPr>
        <p:spPr>
          <a:xfrm>
            <a:off x="1127760" y="528320"/>
            <a:ext cx="9865360" cy="5139869"/>
          </a:xfrm>
          <a:prstGeom prst="rect">
            <a:avLst/>
          </a:prstGeom>
          <a:noFill/>
        </p:spPr>
        <p:txBody>
          <a:bodyPr wrap="square" rtlCol="0">
            <a:spAutoFit/>
          </a:bodyPr>
          <a:lstStyle/>
          <a:p>
            <a:endParaRPr lang="en-US" sz="4000" i="1" dirty="0">
              <a:solidFill>
                <a:schemeClr val="bg1"/>
              </a:solidFill>
            </a:endParaRPr>
          </a:p>
          <a:p>
            <a:pPr algn="ctr"/>
            <a:r>
              <a:rPr lang="en-US" sz="5400" dirty="0">
                <a:solidFill>
                  <a:schemeClr val="bg1"/>
                </a:solidFill>
                <a:latin typeface="Abadi" panose="020B0604020104020204" pitchFamily="34" charset="0"/>
              </a:rPr>
              <a:t>Global Discipleship and the Great Commission</a:t>
            </a:r>
          </a:p>
          <a:p>
            <a:pPr algn="ctr"/>
            <a:endParaRPr lang="en-US" sz="2800" dirty="0">
              <a:solidFill>
                <a:schemeClr val="bg1"/>
              </a:solidFill>
              <a:latin typeface="Abadi" panose="020B0604020104020204" pitchFamily="34" charset="0"/>
            </a:endParaRPr>
          </a:p>
          <a:p>
            <a:pPr algn="r"/>
            <a:r>
              <a:rPr lang="en-US" sz="4000" b="0" i="0" dirty="0">
                <a:solidFill>
                  <a:schemeClr val="bg1"/>
                </a:solidFill>
                <a:effectLst/>
                <a:latin typeface="Times New Roman" panose="02020603050405020304" pitchFamily="18" charset="0"/>
                <a:cs typeface="Times New Roman" panose="02020603050405020304" pitchFamily="18" charset="0"/>
              </a:rPr>
              <a:t>Go therefore and make disciples of all nations, baptizing them in the name of the Father and of the Son and of the Holy Spirit</a:t>
            </a:r>
          </a:p>
          <a:p>
            <a:pPr algn="r"/>
            <a:r>
              <a:rPr lang="en-US" sz="2400" dirty="0">
                <a:solidFill>
                  <a:schemeClr val="bg1"/>
                </a:solidFill>
                <a:latin typeface="Times New Roman" panose="02020603050405020304" pitchFamily="18" charset="0"/>
                <a:cs typeface="Times New Roman" panose="02020603050405020304" pitchFamily="18" charset="0"/>
              </a:rPr>
              <a:t>Matthew 28:19</a:t>
            </a:r>
          </a:p>
        </p:txBody>
      </p:sp>
      <p:sp>
        <p:nvSpPr>
          <p:cNvPr id="2" name="TextBox 1">
            <a:extLst>
              <a:ext uri="{FF2B5EF4-FFF2-40B4-BE49-F238E27FC236}">
                <a16:creationId xmlns:a16="http://schemas.microsoft.com/office/drawing/2014/main" id="{6AF78AA5-7634-4F4B-44FA-625711433AB4}"/>
              </a:ext>
            </a:extLst>
          </p:cNvPr>
          <p:cNvSpPr txBox="1"/>
          <p:nvPr/>
        </p:nvSpPr>
        <p:spPr>
          <a:xfrm>
            <a:off x="489098" y="6119336"/>
            <a:ext cx="6709144" cy="677108"/>
          </a:xfrm>
          <a:prstGeom prst="rect">
            <a:avLst/>
          </a:prstGeom>
          <a:noFill/>
        </p:spPr>
        <p:txBody>
          <a:bodyPr wrap="square" rtlCol="0">
            <a:spAutoFit/>
          </a:bodyPr>
          <a:lstStyle/>
          <a:p>
            <a:r>
              <a:rPr lang="en-US" sz="1400" dirty="0">
                <a:solidFill>
                  <a:srgbClr val="002060"/>
                </a:solidFill>
              </a:rPr>
              <a:t>Reverend Jarrett Britton Washington, M.Div., MACE</a:t>
            </a:r>
            <a:br>
              <a:rPr lang="en-US" sz="1400" dirty="0">
                <a:solidFill>
                  <a:srgbClr val="002060"/>
                </a:solidFill>
              </a:rPr>
            </a:br>
            <a:r>
              <a:rPr lang="en-US" sz="1200" i="1" dirty="0">
                <a:solidFill>
                  <a:srgbClr val="002060"/>
                </a:solidFill>
              </a:rPr>
              <a:t>Senior Pastor, Hopewell African Methodist Episcopal Church</a:t>
            </a:r>
          </a:p>
          <a:p>
            <a:r>
              <a:rPr lang="en-US" sz="1200" i="1" dirty="0">
                <a:solidFill>
                  <a:srgbClr val="002060"/>
                </a:solidFill>
              </a:rPr>
              <a:t>7</a:t>
            </a:r>
            <a:r>
              <a:rPr lang="en-US" sz="1200" i="1" baseline="30000" dirty="0">
                <a:solidFill>
                  <a:srgbClr val="002060"/>
                </a:solidFill>
              </a:rPr>
              <a:t>th</a:t>
            </a:r>
            <a:r>
              <a:rPr lang="en-US" sz="1200" i="1" dirty="0">
                <a:solidFill>
                  <a:srgbClr val="002060"/>
                </a:solidFill>
              </a:rPr>
              <a:t> Episcopal District </a:t>
            </a:r>
          </a:p>
        </p:txBody>
      </p:sp>
    </p:spTree>
    <p:extLst>
      <p:ext uri="{BB962C8B-B14F-4D97-AF65-F5344CB8AC3E}">
        <p14:creationId xmlns:p14="http://schemas.microsoft.com/office/powerpoint/2010/main" val="3569756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0729A411-0756-9CAC-CE6F-C9C2FBE50BA3}"/>
              </a:ext>
            </a:extLst>
          </p:cNvPr>
          <p:cNvSpPr/>
          <p:nvPr/>
        </p:nvSpPr>
        <p:spPr>
          <a:xfrm flipH="1">
            <a:off x="4203032" y="2486525"/>
            <a:ext cx="7988968" cy="4438851"/>
          </a:xfrm>
          <a:prstGeom prst="rtTriangl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D76765-1B1B-B2DC-9E09-6E7E9B79C198}"/>
              </a:ext>
            </a:extLst>
          </p:cNvPr>
          <p:cNvSpPr>
            <a:spLocks noGrp="1"/>
          </p:cNvSpPr>
          <p:nvPr>
            <p:ph type="ctrTitle"/>
          </p:nvPr>
        </p:nvSpPr>
        <p:spPr>
          <a:xfrm>
            <a:off x="678426" y="889820"/>
            <a:ext cx="9989574" cy="928820"/>
          </a:xfrm>
        </p:spPr>
        <p:txBody>
          <a:bodyPr>
            <a:noAutofit/>
          </a:bodyPr>
          <a:lstStyle/>
          <a:p>
            <a:r>
              <a:rPr lang="en-US" sz="3600" dirty="0">
                <a:solidFill>
                  <a:schemeClr val="accent4"/>
                </a:solidFill>
              </a:rPr>
              <a:t>Make it simple: A lesson in communication</a:t>
            </a:r>
          </a:p>
        </p:txBody>
      </p:sp>
      <p:sp>
        <p:nvSpPr>
          <p:cNvPr id="3" name="Subtitle 2">
            <a:extLst>
              <a:ext uri="{FF2B5EF4-FFF2-40B4-BE49-F238E27FC236}">
                <a16:creationId xmlns:a16="http://schemas.microsoft.com/office/drawing/2014/main" id="{41197FA7-D361-41DF-0587-A31E582B09B8}"/>
              </a:ext>
            </a:extLst>
          </p:cNvPr>
          <p:cNvSpPr>
            <a:spLocks noGrp="1"/>
          </p:cNvSpPr>
          <p:nvPr>
            <p:ph type="subTitle" idx="1"/>
          </p:nvPr>
        </p:nvSpPr>
        <p:spPr>
          <a:xfrm>
            <a:off x="678426" y="3553171"/>
            <a:ext cx="10168100" cy="1302774"/>
          </a:xfrm>
        </p:spPr>
        <p:txBody>
          <a:bodyPr>
            <a:noAutofit/>
          </a:bodyPr>
          <a:lstStyle/>
          <a:p>
            <a:pPr marL="742950" indent="-742950">
              <a:buAutoNum type="arabicPeriod"/>
            </a:pPr>
            <a:r>
              <a:rPr lang="en-US" sz="4400" i="1" dirty="0"/>
              <a:t>Build Authentic Relationships</a:t>
            </a:r>
          </a:p>
          <a:p>
            <a:pPr marL="742950" indent="-742950">
              <a:buAutoNum type="arabicPeriod"/>
            </a:pPr>
            <a:r>
              <a:rPr lang="en-US" sz="4400" i="1" dirty="0"/>
              <a:t>Make an intentional investment.</a:t>
            </a:r>
          </a:p>
          <a:p>
            <a:pPr marL="742950" indent="-742950">
              <a:buAutoNum type="arabicPeriod"/>
            </a:pPr>
            <a:r>
              <a:rPr lang="en-US" sz="4400" i="1" dirty="0"/>
              <a:t>Give a vision beyond the person.</a:t>
            </a:r>
          </a:p>
        </p:txBody>
      </p:sp>
      <p:sp>
        <p:nvSpPr>
          <p:cNvPr id="6" name="TextBox 5">
            <a:extLst>
              <a:ext uri="{FF2B5EF4-FFF2-40B4-BE49-F238E27FC236}">
                <a16:creationId xmlns:a16="http://schemas.microsoft.com/office/drawing/2014/main" id="{ADCD8DA2-AF98-C695-16F5-FAE5E3155C8A}"/>
              </a:ext>
            </a:extLst>
          </p:cNvPr>
          <p:cNvSpPr txBox="1"/>
          <p:nvPr/>
        </p:nvSpPr>
        <p:spPr>
          <a:xfrm>
            <a:off x="489098" y="6119336"/>
            <a:ext cx="6709144" cy="677108"/>
          </a:xfrm>
          <a:prstGeom prst="rect">
            <a:avLst/>
          </a:prstGeom>
          <a:noFill/>
        </p:spPr>
        <p:txBody>
          <a:bodyPr wrap="square" rtlCol="0">
            <a:spAutoFit/>
          </a:bodyPr>
          <a:lstStyle/>
          <a:p>
            <a:r>
              <a:rPr lang="en-US" sz="1400" dirty="0">
                <a:solidFill>
                  <a:srgbClr val="002060"/>
                </a:solidFill>
              </a:rPr>
              <a:t>Reverend Jarrett Britton Washington, M.Div., MACE</a:t>
            </a:r>
            <a:br>
              <a:rPr lang="en-US" sz="1400" dirty="0">
                <a:solidFill>
                  <a:srgbClr val="002060"/>
                </a:solidFill>
              </a:rPr>
            </a:br>
            <a:r>
              <a:rPr lang="en-US" sz="1200" i="1" dirty="0">
                <a:solidFill>
                  <a:srgbClr val="002060"/>
                </a:solidFill>
              </a:rPr>
              <a:t>Senior Pastor, Hopewell African Methodist Episcopal Church</a:t>
            </a:r>
          </a:p>
          <a:p>
            <a:r>
              <a:rPr lang="en-US" sz="1200" i="1" dirty="0">
                <a:solidFill>
                  <a:srgbClr val="002060"/>
                </a:solidFill>
              </a:rPr>
              <a:t>7</a:t>
            </a:r>
            <a:r>
              <a:rPr lang="en-US" sz="1200" i="1" baseline="30000" dirty="0">
                <a:solidFill>
                  <a:srgbClr val="002060"/>
                </a:solidFill>
              </a:rPr>
              <a:t>th</a:t>
            </a:r>
            <a:r>
              <a:rPr lang="en-US" sz="1200" i="1" dirty="0">
                <a:solidFill>
                  <a:srgbClr val="002060"/>
                </a:solidFill>
              </a:rPr>
              <a:t> Episcopal District </a:t>
            </a:r>
          </a:p>
        </p:txBody>
      </p:sp>
    </p:spTree>
    <p:extLst>
      <p:ext uri="{BB962C8B-B14F-4D97-AF65-F5344CB8AC3E}">
        <p14:creationId xmlns:p14="http://schemas.microsoft.com/office/powerpoint/2010/main" val="3428334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76765-1B1B-B2DC-9E09-6E7E9B79C198}"/>
              </a:ext>
            </a:extLst>
          </p:cNvPr>
          <p:cNvSpPr>
            <a:spLocks noGrp="1"/>
          </p:cNvSpPr>
          <p:nvPr>
            <p:ph type="ctrTitle"/>
          </p:nvPr>
        </p:nvSpPr>
        <p:spPr>
          <a:xfrm>
            <a:off x="678426" y="889820"/>
            <a:ext cx="9989574" cy="928820"/>
          </a:xfrm>
        </p:spPr>
        <p:txBody>
          <a:bodyPr/>
          <a:lstStyle/>
          <a:p>
            <a:r>
              <a:rPr lang="en-US" dirty="0">
                <a:solidFill>
                  <a:schemeClr val="accent4"/>
                </a:solidFill>
              </a:rPr>
              <a:t>The Acts 1:8 Disciple</a:t>
            </a:r>
          </a:p>
        </p:txBody>
      </p:sp>
      <p:sp>
        <p:nvSpPr>
          <p:cNvPr id="3" name="Subtitle 2">
            <a:extLst>
              <a:ext uri="{FF2B5EF4-FFF2-40B4-BE49-F238E27FC236}">
                <a16:creationId xmlns:a16="http://schemas.microsoft.com/office/drawing/2014/main" id="{41197FA7-D361-41DF-0587-A31E582B09B8}"/>
              </a:ext>
            </a:extLst>
          </p:cNvPr>
          <p:cNvSpPr>
            <a:spLocks noGrp="1"/>
          </p:cNvSpPr>
          <p:nvPr>
            <p:ph type="subTitle" idx="1"/>
          </p:nvPr>
        </p:nvSpPr>
        <p:spPr>
          <a:xfrm>
            <a:off x="790186" y="1836666"/>
            <a:ext cx="10168100" cy="1302774"/>
          </a:xfrm>
        </p:spPr>
        <p:txBody>
          <a:bodyPr>
            <a:normAutofit/>
          </a:bodyPr>
          <a:lstStyle/>
          <a:p>
            <a:r>
              <a:rPr lang="en-US" sz="4400" i="1" dirty="0"/>
              <a:t>A Model of Heart, Hands, Head, and Habit</a:t>
            </a:r>
          </a:p>
        </p:txBody>
      </p:sp>
      <p:sp>
        <p:nvSpPr>
          <p:cNvPr id="5" name="TextBox 4">
            <a:extLst>
              <a:ext uri="{FF2B5EF4-FFF2-40B4-BE49-F238E27FC236}">
                <a16:creationId xmlns:a16="http://schemas.microsoft.com/office/drawing/2014/main" id="{5AFED31E-D7B2-7D9F-CE78-611275AA0E6E}"/>
              </a:ext>
            </a:extLst>
          </p:cNvPr>
          <p:cNvSpPr txBox="1"/>
          <p:nvPr/>
        </p:nvSpPr>
        <p:spPr>
          <a:xfrm>
            <a:off x="790185" y="3841821"/>
            <a:ext cx="10530957" cy="1754326"/>
          </a:xfrm>
          <a:prstGeom prst="rect">
            <a:avLst/>
          </a:prstGeom>
          <a:noFill/>
        </p:spPr>
        <p:txBody>
          <a:bodyPr wrap="square">
            <a:spAutoFit/>
          </a:bodyPr>
          <a:lstStyle/>
          <a:p>
            <a:r>
              <a:rPr lang="en-US" sz="3600" b="1" i="0" dirty="0">
                <a:solidFill>
                  <a:schemeClr val="accent4">
                    <a:lumMod val="75000"/>
                  </a:schemeClr>
                </a:solidFill>
                <a:effectLst/>
                <a:latin typeface="Abadi Extra Light" panose="020B0204020104020204" pitchFamily="34" charset="0"/>
              </a:rPr>
              <a:t>But you will receive power when the Holy Spirit has come upon you, and you will be my witnesses in Jerusalem, in all Judea and Samaria, and to the ends of the earth.” </a:t>
            </a:r>
            <a:endParaRPr lang="en-US" sz="3600" b="1" dirty="0">
              <a:solidFill>
                <a:schemeClr val="accent4">
                  <a:lumMod val="75000"/>
                </a:schemeClr>
              </a:solidFill>
              <a:latin typeface="Abadi Extra Light" panose="020B0204020104020204" pitchFamily="34" charset="0"/>
            </a:endParaRPr>
          </a:p>
        </p:txBody>
      </p:sp>
      <p:sp>
        <p:nvSpPr>
          <p:cNvPr id="4" name="TextBox 3">
            <a:extLst>
              <a:ext uri="{FF2B5EF4-FFF2-40B4-BE49-F238E27FC236}">
                <a16:creationId xmlns:a16="http://schemas.microsoft.com/office/drawing/2014/main" id="{FFDBA52A-6D30-0660-F02F-27D69AF2ED0F}"/>
              </a:ext>
            </a:extLst>
          </p:cNvPr>
          <p:cNvSpPr txBox="1"/>
          <p:nvPr/>
        </p:nvSpPr>
        <p:spPr>
          <a:xfrm>
            <a:off x="489098" y="6119336"/>
            <a:ext cx="6709144" cy="677108"/>
          </a:xfrm>
          <a:prstGeom prst="rect">
            <a:avLst/>
          </a:prstGeom>
          <a:noFill/>
        </p:spPr>
        <p:txBody>
          <a:bodyPr wrap="square" rtlCol="0">
            <a:spAutoFit/>
          </a:bodyPr>
          <a:lstStyle/>
          <a:p>
            <a:r>
              <a:rPr lang="en-US" sz="1400" dirty="0">
                <a:solidFill>
                  <a:srgbClr val="002060"/>
                </a:solidFill>
              </a:rPr>
              <a:t>Reverend Jarrett Britton Washington, M.Div., MACE</a:t>
            </a:r>
            <a:br>
              <a:rPr lang="en-US" sz="1400" dirty="0">
                <a:solidFill>
                  <a:srgbClr val="002060"/>
                </a:solidFill>
              </a:rPr>
            </a:br>
            <a:r>
              <a:rPr lang="en-US" sz="1200" i="1" dirty="0">
                <a:solidFill>
                  <a:srgbClr val="002060"/>
                </a:solidFill>
              </a:rPr>
              <a:t>Senior Pastor, Hopewell African Methodist Episcopal Church</a:t>
            </a:r>
          </a:p>
          <a:p>
            <a:r>
              <a:rPr lang="en-US" sz="1200" i="1" dirty="0">
                <a:solidFill>
                  <a:srgbClr val="002060"/>
                </a:solidFill>
              </a:rPr>
              <a:t>7</a:t>
            </a:r>
            <a:r>
              <a:rPr lang="en-US" sz="1200" i="1" baseline="30000" dirty="0">
                <a:solidFill>
                  <a:srgbClr val="002060"/>
                </a:solidFill>
              </a:rPr>
              <a:t>th</a:t>
            </a:r>
            <a:r>
              <a:rPr lang="en-US" sz="1200" i="1" dirty="0">
                <a:solidFill>
                  <a:srgbClr val="002060"/>
                </a:solidFill>
              </a:rPr>
              <a:t> Episcopal District </a:t>
            </a:r>
          </a:p>
        </p:txBody>
      </p:sp>
    </p:spTree>
    <p:extLst>
      <p:ext uri="{BB962C8B-B14F-4D97-AF65-F5344CB8AC3E}">
        <p14:creationId xmlns:p14="http://schemas.microsoft.com/office/powerpoint/2010/main" val="4201264125"/>
      </p:ext>
    </p:extLst>
  </p:cSld>
  <p:clrMapOvr>
    <a:masterClrMapping/>
  </p:clrMapOvr>
</p:sld>
</file>

<file path=ppt/theme/theme1.xml><?xml version="1.0" encoding="utf-8"?>
<a:theme xmlns:a="http://schemas.openxmlformats.org/drawingml/2006/main" name="ChronicleVTI">
  <a:themeElements>
    <a:clrScheme name="AnalogousFromDarkSeedLeftStep">
      <a:dk1>
        <a:srgbClr val="000000"/>
      </a:dk1>
      <a:lt1>
        <a:srgbClr val="FFFFFF"/>
      </a:lt1>
      <a:dk2>
        <a:srgbClr val="1B2430"/>
      </a:dk2>
      <a:lt2>
        <a:srgbClr val="F1F3F0"/>
      </a:lt2>
      <a:accent1>
        <a:srgbClr val="D42BE5"/>
      </a:accent1>
      <a:accent2>
        <a:srgbClr val="7519D3"/>
      </a:accent2>
      <a:accent3>
        <a:srgbClr val="3D2FE5"/>
      </a:accent3>
      <a:accent4>
        <a:srgbClr val="1958D3"/>
      </a:accent4>
      <a:accent5>
        <a:srgbClr val="2BB8E5"/>
      </a:accent5>
      <a:accent6>
        <a:srgbClr val="17C1A4"/>
      </a:accent6>
      <a:hlink>
        <a:srgbClr val="3F8ABF"/>
      </a:hlink>
      <a:folHlink>
        <a:srgbClr val="7F7F7F"/>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ronicleVTI" id="{508E4D90-5116-4BF0-876B-3F422DD1F65F}" vid="{AA21DC3D-92A8-43A4-8358-ED428371CD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1299</Words>
  <Application>Microsoft Office PowerPoint</Application>
  <PresentationFormat>Widescreen</PresentationFormat>
  <Paragraphs>103</Paragraphs>
  <Slides>21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Abadi</vt:lpstr>
      <vt:lpstr>Abadi Extra Light</vt:lpstr>
      <vt:lpstr>-apple-system</vt:lpstr>
      <vt:lpstr>Arial</vt:lpstr>
      <vt:lpstr>Calibri</vt:lpstr>
      <vt:lpstr>Calisto MT</vt:lpstr>
      <vt:lpstr>Google Sans</vt:lpstr>
      <vt:lpstr>Helvetica Neue</vt:lpstr>
      <vt:lpstr>Times New Roman</vt:lpstr>
      <vt:lpstr>Univers Condensed</vt:lpstr>
      <vt:lpstr>ChronicleVTI</vt:lpstr>
      <vt:lpstr>Bishop Adam J. Richardson, Jr., Senior Bishop Bishop John F. White, Sr., Host Bishop Bishop Stafford J.N. Wicker, Commission Chair Mr. Abendego Makiti, Connectional President Mrs. Patricia Wright, Connectional Director of Lay Activities  Reverend Jarrett B. Washington, Presenter </vt:lpstr>
      <vt:lpstr>Follow here</vt:lpstr>
      <vt:lpstr>PowerPoint Presentation</vt:lpstr>
      <vt:lpstr>PowerPoint Presentation</vt:lpstr>
      <vt:lpstr>The Mission of the AME Church</vt:lpstr>
      <vt:lpstr>Global discipleship</vt:lpstr>
      <vt:lpstr>PowerPoint Presentation</vt:lpstr>
      <vt:lpstr>Make it simple: A lesson in communication</vt:lpstr>
      <vt:lpstr>The Acts 1:8 Disciple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Global Discipleship</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Bishop Samuel L. Green, Sr. Mrs. Phyllis N. Green Mr. Keith E. Britton Ms. Darlene W. Ravenel Mr. Lakendric A. Rush  Reverend Jarrett B. Washington</dc:title>
  <dc:creator>Jarrett Washington</dc:creator>
  <cp:lastModifiedBy>My Info Battle</cp:lastModifiedBy>
  <cp:revision>8</cp:revision>
  <dcterms:created xsi:type="dcterms:W3CDTF">2023-06-06T01:55:52Z</dcterms:created>
  <dcterms:modified xsi:type="dcterms:W3CDTF">2023-12-07T20:01:13Z</dcterms:modified>
</cp:coreProperties>
</file>