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78" r:id="rId3"/>
    <p:sldId id="294" r:id="rId4"/>
    <p:sldId id="269" r:id="rId5"/>
    <p:sldId id="284" r:id="rId6"/>
    <p:sldId id="280" r:id="rId7"/>
    <p:sldId id="290" r:id="rId8"/>
    <p:sldId id="291" r:id="rId9"/>
    <p:sldId id="287" r:id="rId10"/>
    <p:sldId id="271" r:id="rId11"/>
    <p:sldId id="282"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4BFD3-0B39-40E6-8CCD-3E21B2213138}" v="6" dt="2023-04-09T02:33:58.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9211" autoAdjust="0"/>
  </p:normalViewPr>
  <p:slideViewPr>
    <p:cSldViewPr snapToGrid="0">
      <p:cViewPr varScale="1">
        <p:scale>
          <a:sx n="71" d="100"/>
          <a:sy n="71" d="100"/>
        </p:scale>
        <p:origin x="1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CCF11-9328-465A-A35B-1FE68B342F56}"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05288-B028-46EC-92B6-BFE6EBE00D48}" type="slidenum">
              <a:rPr lang="en-US" smtClean="0"/>
              <a:t>‹#›</a:t>
            </a:fld>
            <a:endParaRPr lang="en-US"/>
          </a:p>
        </p:txBody>
      </p:sp>
    </p:spTree>
    <p:extLst>
      <p:ext uri="{BB962C8B-B14F-4D97-AF65-F5344CB8AC3E}">
        <p14:creationId xmlns:p14="http://schemas.microsoft.com/office/powerpoint/2010/main" val="123481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05288-B028-46EC-92B6-BFE6EBE00D48}" type="slidenum">
              <a:rPr lang="en-US" smtClean="0"/>
              <a:t>11</a:t>
            </a:fld>
            <a:endParaRPr lang="en-US"/>
          </a:p>
        </p:txBody>
      </p:sp>
    </p:spTree>
    <p:extLst>
      <p:ext uri="{BB962C8B-B14F-4D97-AF65-F5344CB8AC3E}">
        <p14:creationId xmlns:p14="http://schemas.microsoft.com/office/powerpoint/2010/main" val="392888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23013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mev-alert.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36" y="314793"/>
            <a:ext cx="11541127" cy="2223581"/>
          </a:xfrm>
        </p:spPr>
        <p:txBody>
          <a:bodyPr>
            <a:normAutofit/>
          </a:bodyPr>
          <a:lstStyle/>
          <a:p>
            <a:r>
              <a:rPr lang="en-US" sz="3100" b="1" dirty="0"/>
              <a:t>ELECTION 20__ –   </a:t>
            </a:r>
            <a:r>
              <a:rPr lang="en-US" sz="3100" b="1" dirty="0">
                <a:solidFill>
                  <a:srgbClr val="0000FF"/>
                </a:solidFill>
                <a:latin typeface="Arial Black" panose="020B0A04020102020204" pitchFamily="34" charset="0"/>
              </a:rPr>
              <a:t>CAN WE MAKE A DIFFERENCE  WITH </a:t>
            </a:r>
            <a:br>
              <a:rPr lang="en-US" sz="3100" b="1" dirty="0">
                <a:solidFill>
                  <a:srgbClr val="0000FF"/>
                </a:solidFill>
                <a:latin typeface="Arial Black" panose="020B0A04020102020204" pitchFamily="34" charset="0"/>
              </a:rPr>
            </a:br>
            <a:r>
              <a:rPr lang="en-US" sz="4000" dirty="0">
                <a:latin typeface="Algerian" panose="04020705040A02060702" pitchFamily="82" charset="0"/>
              </a:rPr>
              <a:t>AMEV-ALERT?  </a:t>
            </a:r>
            <a:r>
              <a:rPr lang="en-US" sz="6700" dirty="0">
                <a:latin typeface="Algerian" panose="04020705040A02060702" pitchFamily="82" charset="0"/>
              </a:rPr>
              <a:t>  </a:t>
            </a:r>
            <a:r>
              <a:rPr lang="en-US" sz="6700" b="1" dirty="0">
                <a:solidFill>
                  <a:srgbClr val="FFFF00"/>
                </a:solidFill>
                <a:latin typeface="Algerian" panose="04020705040A02060702" pitchFamily="82" charset="0"/>
              </a:rPr>
              <a:t>YES WE CAN!!</a:t>
            </a:r>
          </a:p>
        </p:txBody>
      </p:sp>
      <p:sp>
        <p:nvSpPr>
          <p:cNvPr id="3" name="Subtitle 2"/>
          <p:cNvSpPr>
            <a:spLocks noGrp="1"/>
          </p:cNvSpPr>
          <p:nvPr>
            <p:ph type="subTitle" idx="1"/>
          </p:nvPr>
        </p:nvSpPr>
        <p:spPr>
          <a:xfrm>
            <a:off x="325436" y="2895773"/>
            <a:ext cx="11541126" cy="2432242"/>
          </a:xfrm>
        </p:spPr>
        <p:txBody>
          <a:bodyPr>
            <a:noAutofit/>
          </a:bodyPr>
          <a:lstStyle/>
          <a:p>
            <a:r>
              <a:rPr lang="en-US" sz="2800" dirty="0"/>
              <a:t>Today, we are  ___ days </a:t>
            </a:r>
            <a:r>
              <a:rPr lang="en-US" sz="2800" b="1" dirty="0"/>
              <a:t>before Election Day on November ___.   </a:t>
            </a:r>
            <a:r>
              <a:rPr lang="en-US" sz="2800" b="1" dirty="0">
                <a:solidFill>
                  <a:srgbClr val="0000FF"/>
                </a:solidFill>
              </a:rPr>
              <a:t>VOTING is our highest priority</a:t>
            </a:r>
            <a:r>
              <a:rPr lang="en-US" sz="2800" dirty="0"/>
              <a:t>.   </a:t>
            </a:r>
          </a:p>
          <a:p>
            <a:r>
              <a:rPr lang="en-US" sz="2800" dirty="0"/>
              <a:t>We gather to </a:t>
            </a:r>
            <a:r>
              <a:rPr lang="en-US" sz="2800" b="1" dirty="0"/>
              <a:t>PROTECT</a:t>
            </a:r>
            <a:r>
              <a:rPr lang="en-US" sz="2800" dirty="0"/>
              <a:t> the quality of life.  We </a:t>
            </a:r>
            <a:r>
              <a:rPr lang="en-US" sz="2800" b="1" dirty="0"/>
              <a:t>EMPOWER </a:t>
            </a:r>
            <a:r>
              <a:rPr lang="en-US" sz="2800" dirty="0"/>
              <a:t>ourselves with knowledge to share.  </a:t>
            </a:r>
          </a:p>
          <a:p>
            <a:r>
              <a:rPr lang="en-US" sz="2800" dirty="0"/>
              <a:t>We leave to </a:t>
            </a:r>
            <a:r>
              <a:rPr lang="en-US" sz="2800" b="1" dirty="0"/>
              <a:t>PROTEST</a:t>
            </a:r>
            <a:r>
              <a:rPr lang="en-US" sz="2800" dirty="0"/>
              <a:t> anything that would endanger lives &amp; </a:t>
            </a:r>
            <a:r>
              <a:rPr lang="en-US" sz="2800" b="1" dirty="0"/>
              <a:t>HUMANITY</a:t>
            </a:r>
            <a:r>
              <a:rPr lang="en-US" sz="2800" dirty="0"/>
              <a:t>. </a:t>
            </a:r>
          </a:p>
          <a:p>
            <a:r>
              <a:rPr lang="en-US" sz="2800" dirty="0"/>
              <a:t>We </a:t>
            </a:r>
            <a:r>
              <a:rPr lang="en-US" sz="2800" b="1" dirty="0"/>
              <a:t>STAND</a:t>
            </a:r>
            <a:r>
              <a:rPr lang="en-US" sz="2800" dirty="0"/>
              <a:t>, even if we must stand alone. </a:t>
            </a:r>
          </a:p>
        </p:txBody>
      </p:sp>
      <p:pic>
        <p:nvPicPr>
          <p:cNvPr id="4" name="Picture 3" descr="Home - AME Church">
            <a:extLst>
              <a:ext uri="{FF2B5EF4-FFF2-40B4-BE49-F238E27FC236}">
                <a16:creationId xmlns:a16="http://schemas.microsoft.com/office/drawing/2014/main" id="{B9BFB9DD-34C1-1478-9D76-829181280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316" y="5421704"/>
            <a:ext cx="2367684" cy="143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0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B490-DC2B-4B2F-8E0E-4AAF587F2974}"/>
              </a:ext>
            </a:extLst>
          </p:cNvPr>
          <p:cNvSpPr txBox="1">
            <a:spLocks noGrp="1"/>
          </p:cNvSpPr>
          <p:nvPr>
            <p:ph type="title" idx="4294967295"/>
          </p:nvPr>
        </p:nvSpPr>
        <p:spPr>
          <a:xfrm>
            <a:off x="838203" y="713981"/>
            <a:ext cx="10560487" cy="976707"/>
          </a:xfrm>
          <a:prstGeom prst="rect">
            <a:avLst/>
          </a:prstGeom>
          <a:noFill/>
          <a:ln>
            <a:noFill/>
          </a:ln>
        </p:spPr>
        <p:txBody>
          <a:bodyPr vert="horz" wrap="square" lIns="91440" tIns="45720" rIns="91440" bIns="45720" anchor="ctr" anchorCtr="0" compatLnSpc="1">
            <a:normAutofit fontScale="90000"/>
          </a:bodyPr>
          <a:lstStyle/>
          <a:p>
            <a:pPr lvl="0"/>
            <a:r>
              <a:rPr lang="en-US" b="1" dirty="0"/>
              <a:t>GETTING READY:  VOTER INFORMATION AND GUIDANCE RELATING TO COVID-19 </a:t>
            </a:r>
            <a:br>
              <a:rPr lang="en-US" dirty="0"/>
            </a:br>
            <a:endParaRPr lang="en-US" dirty="0"/>
          </a:p>
        </p:txBody>
      </p:sp>
      <p:sp>
        <p:nvSpPr>
          <p:cNvPr id="3" name="Rectangle 2">
            <a:extLst>
              <a:ext uri="{FF2B5EF4-FFF2-40B4-BE49-F238E27FC236}">
                <a16:creationId xmlns:a16="http://schemas.microsoft.com/office/drawing/2014/main" id="{B84A5CB9-4DC6-4A07-9A1F-C26977B0DF1C}"/>
              </a:ext>
            </a:extLst>
          </p:cNvPr>
          <p:cNvSpPr/>
          <p:nvPr/>
        </p:nvSpPr>
        <p:spPr>
          <a:xfrm>
            <a:off x="997244" y="1779687"/>
            <a:ext cx="10251128" cy="92333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363636"/>
                </a:solidFill>
                <a:uFillTx/>
                <a:latin typeface="Arial"/>
              </a:rPr>
              <a:t>COVID19 conditions</a:t>
            </a:r>
            <a:r>
              <a:rPr lang="en-US" sz="1800" b="0" i="0" u="none" strike="noStrike" kern="1200" cap="none" spc="0" dirty="0">
                <a:solidFill>
                  <a:srgbClr val="363636"/>
                </a:solidFill>
                <a:uFillTx/>
                <a:latin typeface="Arial"/>
              </a:rPr>
              <a:t> may</a:t>
            </a:r>
            <a:r>
              <a:rPr lang="en-US" sz="1800" b="0" i="0" u="none" strike="noStrike" kern="1200" cap="none" spc="0" baseline="0" dirty="0">
                <a:solidFill>
                  <a:srgbClr val="363636"/>
                </a:solidFill>
                <a:uFillTx/>
                <a:latin typeface="Arial"/>
              </a:rPr>
              <a:t> encourage voters to stay at home and vote by their mail-in ballot. Although, this election  will very likely offer in-person voting, most will strictly follow the public health     and safety guidelines to ensure we provide a safe voting environment. </a:t>
            </a:r>
          </a:p>
        </p:txBody>
      </p:sp>
      <p:grpSp>
        <p:nvGrpSpPr>
          <p:cNvPr id="4" name="Group 3">
            <a:extLst>
              <a:ext uri="{FF2B5EF4-FFF2-40B4-BE49-F238E27FC236}">
                <a16:creationId xmlns:a16="http://schemas.microsoft.com/office/drawing/2014/main" id="{614A7A6E-BCD0-480F-8E9B-B2245096570D}"/>
              </a:ext>
            </a:extLst>
          </p:cNvPr>
          <p:cNvGrpSpPr/>
          <p:nvPr/>
        </p:nvGrpSpPr>
        <p:grpSpPr>
          <a:xfrm>
            <a:off x="8670633" y="3429000"/>
            <a:ext cx="3233071" cy="2829418"/>
            <a:chOff x="8670633" y="3429000"/>
            <a:chExt cx="3233071" cy="2829418"/>
          </a:xfrm>
        </p:grpSpPr>
        <p:sp>
          <p:nvSpPr>
            <p:cNvPr id="5" name="Oval 4">
              <a:extLst>
                <a:ext uri="{FF2B5EF4-FFF2-40B4-BE49-F238E27FC236}">
                  <a16:creationId xmlns:a16="http://schemas.microsoft.com/office/drawing/2014/main" id="{4E5EA96A-731C-422C-8202-9115EC447170}"/>
                </a:ext>
              </a:extLst>
            </p:cNvPr>
            <p:cNvSpPr/>
            <p:nvPr/>
          </p:nvSpPr>
          <p:spPr>
            <a:xfrm>
              <a:off x="8872450" y="3429000"/>
              <a:ext cx="2829418" cy="28294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2F3F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pic>
          <p:nvPicPr>
            <p:cNvPr id="6" name="Picture 5">
              <a:extLst>
                <a:ext uri="{FF2B5EF4-FFF2-40B4-BE49-F238E27FC236}">
                  <a16:creationId xmlns:a16="http://schemas.microsoft.com/office/drawing/2014/main" id="{6F8C2718-A0B1-4B7C-87CB-861397ECC876}"/>
                </a:ext>
              </a:extLst>
            </p:cNvPr>
            <p:cNvPicPr>
              <a:picLocks noChangeAspect="1"/>
            </p:cNvPicPr>
            <p:nvPr/>
          </p:nvPicPr>
          <p:blipFill>
            <a:blip r:embed="rId2"/>
            <a:stretch>
              <a:fillRect/>
            </a:stretch>
          </p:blipFill>
          <p:spPr>
            <a:xfrm>
              <a:off x="8670633" y="3643893"/>
              <a:ext cx="3233071" cy="2435742"/>
            </a:xfrm>
            <a:prstGeom prst="rect">
              <a:avLst/>
            </a:prstGeom>
            <a:noFill/>
            <a:ln cap="flat">
              <a:noFill/>
            </a:ln>
          </p:spPr>
        </p:pic>
      </p:grpSp>
      <p:sp>
        <p:nvSpPr>
          <p:cNvPr id="7" name="Rectangle 6">
            <a:extLst>
              <a:ext uri="{FF2B5EF4-FFF2-40B4-BE49-F238E27FC236}">
                <a16:creationId xmlns:a16="http://schemas.microsoft.com/office/drawing/2014/main" id="{1A1D36E6-8504-4034-BB66-1BAEE8F62923}"/>
              </a:ext>
            </a:extLst>
          </p:cNvPr>
          <p:cNvSpPr/>
          <p:nvPr/>
        </p:nvSpPr>
        <p:spPr>
          <a:xfrm>
            <a:off x="249383" y="3162042"/>
            <a:ext cx="8623068" cy="244682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363636"/>
                </a:solidFill>
                <a:uFillTx/>
                <a:latin typeface="Arial"/>
              </a:rPr>
              <a:t>COVID-19 Information for Voting In-Person: </a:t>
            </a:r>
            <a:endParaRPr lang="en-US" sz="1800" b="0" i="0" u="none" strike="noStrike" kern="1200" cap="none" spc="0" baseline="0" dirty="0">
              <a:solidFill>
                <a:srgbClr val="363636"/>
              </a:solidFill>
              <a:uFillTx/>
              <a:latin typeface="Arial"/>
            </a:endParaRPr>
          </a:p>
          <a:p>
            <a:pPr marL="342900" marR="0" lvl="0" indent="-342900" algn="l" defTabSz="457200" rtl="0" fontAlgn="auto" hangingPunct="1">
              <a:lnSpc>
                <a:spcPct val="15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1800" b="1" i="0" u="none" strike="noStrike" kern="1200" cap="none" spc="0" baseline="0" dirty="0">
                <a:solidFill>
                  <a:srgbClr val="0000FF"/>
                </a:solidFill>
                <a:uFillTx/>
                <a:latin typeface="Arial"/>
              </a:rPr>
              <a:t>Voters should wear a clean face-covering </a:t>
            </a:r>
            <a:r>
              <a:rPr lang="en-US" sz="1800" b="1" i="0" u="none" strike="noStrike" kern="1200" cap="none" spc="0" baseline="0" dirty="0">
                <a:solidFill>
                  <a:srgbClr val="FFFFFF"/>
                </a:solidFill>
                <a:uFillTx/>
                <a:latin typeface="Arial"/>
              </a:rPr>
              <a:t>when visiting the Vote Center</a:t>
            </a:r>
          </a:p>
          <a:p>
            <a:pPr marL="342900" marR="0" lvl="0" indent="-342900" algn="l" defTabSz="457200" rtl="0" fontAlgn="auto" hangingPunct="1">
              <a:lnSpc>
                <a:spcPct val="15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1800" b="0" i="0" u="none" strike="noStrike" kern="1200" cap="none" spc="0" baseline="0" dirty="0">
                <a:solidFill>
                  <a:srgbClr val="363636"/>
                </a:solidFill>
                <a:uFillTx/>
                <a:latin typeface="Arial"/>
              </a:rPr>
              <a:t>Election Workers will be wearing protective gloves and masks</a:t>
            </a:r>
          </a:p>
          <a:p>
            <a:pPr marL="342900" marR="0" lvl="0" indent="-342900" algn="l" defTabSz="457200" rtl="0" fontAlgn="auto" hangingPunct="1">
              <a:lnSpc>
                <a:spcPct val="15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1800" b="1" i="0" u="none" strike="noStrike" kern="1200" cap="none" spc="0" baseline="0" dirty="0">
                <a:solidFill>
                  <a:srgbClr val="0000FF"/>
                </a:solidFill>
                <a:uFillTx/>
                <a:latin typeface="Arial"/>
              </a:rPr>
              <a:t>Social distancing </a:t>
            </a:r>
            <a:r>
              <a:rPr lang="en-US" sz="1800" b="0" i="0" u="none" strike="noStrike" kern="1200" cap="none" spc="0" baseline="0" dirty="0">
                <a:solidFill>
                  <a:srgbClr val="363636"/>
                </a:solidFill>
                <a:uFillTx/>
                <a:latin typeface="Arial"/>
              </a:rPr>
              <a:t>will be enforced at the check-in and voting process </a:t>
            </a:r>
          </a:p>
          <a:p>
            <a:pPr marL="342900" marR="0" lvl="0" indent="-342900" algn="l" defTabSz="457200" rtl="0" fontAlgn="auto" hangingPunct="1">
              <a:lnSpc>
                <a:spcPct val="15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1800" b="0" i="0" u="none" strike="noStrike" kern="1200" cap="none" spc="0" baseline="0" dirty="0">
                <a:solidFill>
                  <a:srgbClr val="363636"/>
                </a:solidFill>
                <a:uFillTx/>
                <a:latin typeface="Arial"/>
              </a:rPr>
              <a:t>The </a:t>
            </a:r>
            <a:r>
              <a:rPr lang="en-US" sz="1800" b="1" i="0" u="none" strike="noStrike" kern="1200" cap="none" spc="0" baseline="0" dirty="0">
                <a:solidFill>
                  <a:srgbClr val="0000FF"/>
                </a:solidFill>
                <a:uFillTx/>
                <a:latin typeface="Arial"/>
              </a:rPr>
              <a:t>Ballot Marking Devices will be sanitized </a:t>
            </a:r>
            <a:r>
              <a:rPr lang="en-US" sz="1800" b="1" i="0" u="none" strike="noStrike" kern="1200" cap="none" spc="0" baseline="0" dirty="0">
                <a:solidFill>
                  <a:srgbClr val="FFFFFF"/>
                </a:solidFill>
                <a:uFillTx/>
                <a:latin typeface="Arial"/>
              </a:rPr>
              <a:t>after every voter </a:t>
            </a:r>
          </a:p>
          <a:p>
            <a:pPr marL="342900" marR="0" lvl="0" indent="-342900" algn="l" defTabSz="457200" rtl="0" fontAlgn="auto" hangingPunct="1">
              <a:lnSpc>
                <a:spcPct val="150000"/>
              </a:lnSpc>
              <a:spcBef>
                <a:spcPts val="0"/>
              </a:spcBef>
              <a:spcAft>
                <a:spcPts val="0"/>
              </a:spcAft>
              <a:buSzPct val="100000"/>
              <a:buFont typeface="Arial"/>
              <a:buAutoNum type="arabicPeriod"/>
              <a:tabLst/>
              <a:defRPr sz="1800" b="0" i="0" u="none" strike="noStrike" kern="0" cap="none" spc="0" baseline="0">
                <a:solidFill>
                  <a:srgbClr val="000000"/>
                </a:solidFill>
                <a:uFillTx/>
              </a:defRPr>
            </a:pPr>
            <a:r>
              <a:rPr lang="en-US" sz="1800" b="0" i="0" u="none" strike="noStrike" kern="1200" cap="none" spc="0" baseline="0" dirty="0">
                <a:solidFill>
                  <a:srgbClr val="363636"/>
                </a:solidFill>
                <a:uFillTx/>
                <a:latin typeface="Arial"/>
              </a:rPr>
              <a:t>Gloves will be provided to voters upon request </a:t>
            </a:r>
          </a:p>
        </p:txBody>
      </p:sp>
    </p:spTree>
    <p:extLst>
      <p:ext uri="{BB962C8B-B14F-4D97-AF65-F5344CB8AC3E}">
        <p14:creationId xmlns:p14="http://schemas.microsoft.com/office/powerpoint/2010/main" val="168932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latin typeface="Arial Black" panose="020B0A04020102020204" pitchFamily="34" charset="0"/>
              </a:rPr>
              <a:t>It’s up to us!</a:t>
            </a:r>
          </a:p>
        </p:txBody>
      </p:sp>
      <p:sp>
        <p:nvSpPr>
          <p:cNvPr id="3" name="Content Placeholder 2"/>
          <p:cNvSpPr>
            <a:spLocks noGrp="1"/>
          </p:cNvSpPr>
          <p:nvPr>
            <p:ph sz="half" idx="1"/>
          </p:nvPr>
        </p:nvSpPr>
        <p:spPr>
          <a:xfrm>
            <a:off x="401217" y="685800"/>
            <a:ext cx="5220650" cy="3615267"/>
          </a:xfrm>
        </p:spPr>
        <p:txBody>
          <a:bodyPr>
            <a:normAutofit/>
          </a:bodyPr>
          <a:lstStyle/>
          <a:p>
            <a:pPr marL="0" indent="0">
              <a:buNone/>
            </a:pPr>
            <a:r>
              <a:rPr lang="en-US" sz="2400" b="1" dirty="0"/>
              <a:t>WHAT?</a:t>
            </a:r>
          </a:p>
          <a:p>
            <a:r>
              <a:rPr lang="en-US" sz="2400" b="1" dirty="0"/>
              <a:t>Election Warriors</a:t>
            </a:r>
          </a:p>
          <a:p>
            <a:r>
              <a:rPr lang="en-US" sz="2400" b="1" dirty="0"/>
              <a:t>Virtual Orientation sessions</a:t>
            </a:r>
          </a:p>
          <a:p>
            <a:r>
              <a:rPr lang="en-US" sz="2400" b="1" dirty="0"/>
              <a:t>Ambassador Sign Up</a:t>
            </a:r>
          </a:p>
          <a:p>
            <a:r>
              <a:rPr lang="en-US" sz="2400" b="1" dirty="0"/>
              <a:t>Election Countdown</a:t>
            </a:r>
          </a:p>
        </p:txBody>
      </p:sp>
      <p:sp>
        <p:nvSpPr>
          <p:cNvPr id="4" name="Content Placeholder 3"/>
          <p:cNvSpPr>
            <a:spLocks noGrp="1"/>
          </p:cNvSpPr>
          <p:nvPr>
            <p:ph sz="half" idx="2"/>
          </p:nvPr>
        </p:nvSpPr>
        <p:spPr>
          <a:xfrm>
            <a:off x="5150498" y="778934"/>
            <a:ext cx="6615403" cy="3615266"/>
          </a:xfrm>
        </p:spPr>
        <p:txBody>
          <a:bodyPr/>
          <a:lstStyle/>
          <a:p>
            <a:pPr marL="457200" lvl="1" indent="0">
              <a:buNone/>
            </a:pPr>
            <a:r>
              <a:rPr lang="en-US" sz="2400" b="1" dirty="0"/>
              <a:t>WHO?</a:t>
            </a:r>
          </a:p>
          <a:p>
            <a:r>
              <a:rPr lang="en-US" sz="2400" b="1" dirty="0"/>
              <a:t>Connectional Lay Organization</a:t>
            </a:r>
          </a:p>
          <a:p>
            <a:r>
              <a:rPr lang="en-US" sz="2400" b="1" dirty="0"/>
              <a:t>Episcopal District commitment</a:t>
            </a:r>
          </a:p>
          <a:p>
            <a:r>
              <a:rPr lang="en-US" sz="2400" b="1" dirty="0"/>
              <a:t>Find Partners (civil rights, interfaith, community)</a:t>
            </a:r>
          </a:p>
        </p:txBody>
      </p:sp>
      <p:pic>
        <p:nvPicPr>
          <p:cNvPr id="5" name="Picture 4" descr="Home - AME Church">
            <a:extLst>
              <a:ext uri="{FF2B5EF4-FFF2-40B4-BE49-F238E27FC236}">
                <a16:creationId xmlns:a16="http://schemas.microsoft.com/office/drawing/2014/main" id="{77ECC7A6-64C2-2826-156A-CF8C19634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261"/>
            <a:ext cx="1915428" cy="116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73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440" y="653143"/>
            <a:ext cx="10748865" cy="4945224"/>
          </a:xfrm>
        </p:spPr>
        <p:txBody>
          <a:bodyPr>
            <a:normAutofit fontScale="90000"/>
          </a:bodyPr>
          <a:lstStyle/>
          <a:p>
            <a:br>
              <a:rPr lang="en-US" sz="1300" b="1" dirty="0"/>
            </a:br>
            <a:br>
              <a:rPr lang="en-US" sz="1300" b="1" dirty="0"/>
            </a:br>
            <a:br>
              <a:rPr lang="en-US" sz="1300" b="1" dirty="0"/>
            </a:br>
            <a:br>
              <a:rPr lang="en-US" sz="1300" b="1" dirty="0"/>
            </a:br>
            <a:br>
              <a:rPr lang="en-US" sz="1800" b="1" i="1" dirty="0"/>
            </a:br>
            <a:br>
              <a:rPr lang="en-US" sz="1300" b="1" i="1" dirty="0"/>
            </a:br>
            <a:r>
              <a:rPr lang="en-US" sz="1800" b="1" i="1" dirty="0"/>
              <a:t>CALLED TO ACTION:  Jacquelyn dupont-walker, chair – amev-alert committee</a:t>
            </a:r>
            <a:br>
              <a:rPr lang="en-US" sz="1800" b="1" i="1" dirty="0"/>
            </a:br>
            <a:br>
              <a:rPr lang="en-US" sz="1300" b="1" i="1" dirty="0"/>
            </a:br>
            <a:r>
              <a:rPr lang="en-US" sz="1600" b="1" i="1" cap="none" dirty="0"/>
              <a:t>Please meet this native Floridian (11</a:t>
            </a:r>
            <a:r>
              <a:rPr lang="en-US" sz="1600" b="1" i="1" cap="none" baseline="30000" dirty="0"/>
              <a:t>th</a:t>
            </a:r>
            <a:r>
              <a:rPr lang="en-US" sz="1600" b="1" i="1" cap="none" dirty="0"/>
              <a:t> District) who has resided in Los Angeles, CA (5</a:t>
            </a:r>
            <a:r>
              <a:rPr lang="en-US" sz="1600" b="1" i="1" cap="none" baseline="30000" dirty="0"/>
              <a:t>th</a:t>
            </a:r>
            <a:r>
              <a:rPr lang="en-US" sz="1600" b="1" i="1" cap="none" dirty="0"/>
              <a:t> District) for 45 years.  “Jackie” is the youngest of 5 children born to Rev. King Solomon and Mrs. Eleanor Jiles Dupont.  She is recently widowed after 43 years and 5 months of marriage to Buford “Sonny” Walker.  Their blended family includes eight adult children with grands and great grands.</a:t>
            </a:r>
            <a:br>
              <a:rPr lang="en-US" sz="1600" b="1" i="1" cap="none" dirty="0"/>
            </a:br>
            <a:br>
              <a:rPr lang="en-US" sz="1600" b="1" i="1" cap="none" dirty="0"/>
            </a:br>
            <a:r>
              <a:rPr lang="en-US" sz="1600" b="1" i="1" cap="none" dirty="0"/>
              <a:t>Her professional talents, and training in social work as MSW &amp; LCSW have supported her called to faith based community development.  For 35 years, Jacquelyn has served as President of Ward Economic Development Corp (WEDC).</a:t>
            </a:r>
            <a:r>
              <a:rPr lang="en-US" sz="1600" b="1" i="1" dirty="0"/>
              <a:t>  </a:t>
            </a:r>
            <a:br>
              <a:rPr lang="en-US" sz="1600" b="1" i="1" dirty="0"/>
            </a:br>
            <a:br>
              <a:rPr lang="en-US" sz="1600" b="1" i="1" dirty="0"/>
            </a:br>
            <a:r>
              <a:rPr lang="en-US" sz="1600" b="1" i="1" cap="none" dirty="0"/>
              <a:t>Volunteering Spirit:  By appointment, JDW serves as 2</a:t>
            </a:r>
            <a:r>
              <a:rPr lang="en-US" sz="1600" b="1" i="1" cap="none" baseline="30000" dirty="0"/>
              <a:t>nd</a:t>
            </a:r>
            <a:r>
              <a:rPr lang="en-US" sz="1600" b="1" i="1" cap="none" dirty="0"/>
              <a:t> Vice Chair of LA Metro Board, member of Baldwin Hills Conservancy and Nate Holding Performing Arts Center boards.</a:t>
            </a:r>
            <a:r>
              <a:rPr lang="en-US" sz="1600" b="1" i="1" dirty="0"/>
              <a:t> </a:t>
            </a:r>
            <a:br>
              <a:rPr lang="en-US" sz="1600" b="1" i="1" dirty="0"/>
            </a:br>
            <a:br>
              <a:rPr lang="en-US" sz="1600" b="1" i="1" dirty="0"/>
            </a:br>
            <a:r>
              <a:rPr lang="en-US" sz="1600" b="1" i="1" dirty="0"/>
              <a:t>FAITH WORK:  </a:t>
            </a:r>
            <a:r>
              <a:rPr lang="en-US" sz="1600" b="1" i="1" cap="none" dirty="0"/>
              <a:t>Jackie is a 46-year member in good and regular standing and officer of Ward AME – Los Angeles. Her work in Lay Ministry is a blend of Social Justice and Community Service as Connectional Director of the Commission on Social Action. Her commitment to the legacy of Richard Allen led to founding </a:t>
            </a:r>
            <a:r>
              <a:rPr lang="en-US" sz="1600" b="1" i="1" u="sng" cap="none" dirty="0"/>
              <a:t>AMEV-Alert in 1999</a:t>
            </a:r>
            <a:r>
              <a:rPr lang="en-US" sz="1600" b="1" i="1" cap="none" dirty="0"/>
              <a:t>. When “Jackie” is passionate, there are no barriers insurmountable nor horizons unconquerable. </a:t>
            </a:r>
            <a:br>
              <a:rPr lang="en-US" sz="1600" b="1" i="1" cap="none" dirty="0"/>
            </a:br>
            <a:br>
              <a:rPr lang="en-US" sz="1600" dirty="0"/>
            </a:br>
            <a:r>
              <a:rPr lang="en-US" sz="1600" b="1" i="1" cap="none" dirty="0"/>
              <a:t>H</a:t>
            </a:r>
            <a:r>
              <a:rPr lang="en-US" sz="1600" b="1" i="1" cap="none" dirty="0">
                <a:latin typeface="+mn-lt"/>
              </a:rPr>
              <a:t>er</a:t>
            </a:r>
            <a:r>
              <a:rPr lang="en-US" sz="1600" b="1" i="1" cap="none" dirty="0"/>
              <a:t> reach is broad &amp; diverse because she and God have already talked.  “Jackie” thrives by creating viable communities and selflessly devoting skills and resources, utilizing networking as a strategy for creating strong linkages from a faith-centered perspective, mentoring new leadership, and encouraging institutional change that enhances the quality of life for </a:t>
            </a:r>
            <a:r>
              <a:rPr lang="en-US" sz="1600" b="1" i="1" u="sng" cap="none" dirty="0"/>
              <a:t>all</a:t>
            </a:r>
            <a:r>
              <a:rPr lang="en-US" sz="1600" b="1" i="1" cap="none" dirty="0"/>
              <a:t> people.   </a:t>
            </a:r>
            <a:br>
              <a:rPr lang="en-US" sz="1600" b="1" i="1" cap="none" dirty="0"/>
            </a:br>
            <a:br>
              <a:rPr lang="en-US" sz="1600" b="1" i="1" cap="none" dirty="0"/>
            </a:br>
            <a:r>
              <a:rPr lang="en-US" sz="1600" b="1" i="1" cap="none" dirty="0"/>
              <a:t>SUMMARY:  “God is in charge” of my life.</a:t>
            </a:r>
            <a:br>
              <a:rPr lang="en-US" sz="1600" b="1" i="1" cap="none" dirty="0"/>
            </a:br>
            <a:br>
              <a:rPr lang="en-US" sz="1600" b="1" i="1" cap="none" dirty="0"/>
            </a:br>
            <a:br>
              <a:rPr lang="en-US" sz="1300" b="1" i="1" cap="none" dirty="0"/>
            </a:br>
            <a:br>
              <a:rPr lang="en-US" sz="1300" dirty="0"/>
            </a:br>
            <a:br>
              <a:rPr lang="en-US" dirty="0"/>
            </a:br>
            <a:endParaRPr lang="en-US" dirty="0"/>
          </a:p>
        </p:txBody>
      </p:sp>
      <p:sp>
        <p:nvSpPr>
          <p:cNvPr id="3" name="Text Placeholder 2"/>
          <p:cNvSpPr>
            <a:spLocks noGrp="1"/>
          </p:cNvSpPr>
          <p:nvPr>
            <p:ph type="body" idx="1"/>
          </p:nvPr>
        </p:nvSpPr>
        <p:spPr>
          <a:xfrm>
            <a:off x="478939" y="5318449"/>
            <a:ext cx="10570863" cy="1217106"/>
          </a:xfrm>
        </p:spPr>
        <p:txBody>
          <a:bodyPr>
            <a:normAutofit/>
          </a:bodyPr>
          <a:lstStyle/>
          <a:p>
            <a:r>
              <a:rPr lang="en-US" dirty="0"/>
              <a:t>SISTAH “JACKIE” </a:t>
            </a:r>
          </a:p>
        </p:txBody>
      </p:sp>
    </p:spTree>
    <p:extLst>
      <p:ext uri="{BB962C8B-B14F-4D97-AF65-F5344CB8AC3E}">
        <p14:creationId xmlns:p14="http://schemas.microsoft.com/office/powerpoint/2010/main" val="25966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A6A03-0673-DB46-B546-70947252D07E}"/>
              </a:ext>
            </a:extLst>
          </p:cNvPr>
          <p:cNvSpPr txBox="1"/>
          <p:nvPr/>
        </p:nvSpPr>
        <p:spPr>
          <a:xfrm>
            <a:off x="-115485" y="1115902"/>
            <a:ext cx="12192000" cy="2185214"/>
          </a:xfrm>
          <a:prstGeom prst="rect">
            <a:avLst/>
          </a:prstGeom>
          <a:noFill/>
        </p:spPr>
        <p:txBody>
          <a:bodyPr wrap="square" rtlCol="0">
            <a:spAutoFit/>
          </a:bodyPr>
          <a:lstStyle/>
          <a:p>
            <a:pPr algn="ctr"/>
            <a:r>
              <a:rPr lang="en-US" sz="9600" b="1" dirty="0">
                <a:solidFill>
                  <a:srgbClr val="0000FF"/>
                </a:solidFill>
              </a:rPr>
              <a:t>YES WE CAN</a:t>
            </a:r>
          </a:p>
          <a:p>
            <a:pPr algn="ctr"/>
            <a:r>
              <a:rPr lang="en-US" sz="4000" b="1" dirty="0">
                <a:solidFill>
                  <a:srgbClr val="0000FF"/>
                </a:solidFill>
              </a:rPr>
              <a:t>WWW.AMEV-ALERT.ORG</a:t>
            </a:r>
          </a:p>
        </p:txBody>
      </p:sp>
      <p:sp>
        <p:nvSpPr>
          <p:cNvPr id="9" name="TextBox 8">
            <a:extLst>
              <a:ext uri="{FF2B5EF4-FFF2-40B4-BE49-F238E27FC236}">
                <a16:creationId xmlns:a16="http://schemas.microsoft.com/office/drawing/2014/main" id="{7487167B-1109-5247-85CD-0231A95A1DB6}"/>
              </a:ext>
            </a:extLst>
          </p:cNvPr>
          <p:cNvSpPr txBox="1"/>
          <p:nvPr/>
        </p:nvSpPr>
        <p:spPr>
          <a:xfrm>
            <a:off x="1704304" y="4881093"/>
            <a:ext cx="8783392" cy="984885"/>
          </a:xfrm>
          <a:prstGeom prst="rect">
            <a:avLst/>
          </a:prstGeom>
          <a:noFill/>
        </p:spPr>
        <p:txBody>
          <a:bodyPr wrap="square" rtlCol="0">
            <a:spAutoFit/>
          </a:bodyPr>
          <a:lstStyle/>
          <a:p>
            <a:pPr algn="ctr"/>
            <a:r>
              <a:rPr lang="en-US" sz="4000" b="1" dirty="0">
                <a:solidFill>
                  <a:srgbClr val="FFFF00"/>
                </a:solidFill>
              </a:rPr>
              <a:t>PLAN OF ACTION: 10-10-10 =1,000</a:t>
            </a:r>
            <a:endParaRPr lang="en-US" sz="4000" dirty="0">
              <a:solidFill>
                <a:srgbClr val="FFFF00"/>
              </a:solidFill>
            </a:endParaRPr>
          </a:p>
          <a:p>
            <a:endParaRPr lang="en-US" dirty="0"/>
          </a:p>
        </p:txBody>
      </p:sp>
      <p:pic>
        <p:nvPicPr>
          <p:cNvPr id="5" name="Picture 4" descr="Home - AME Church">
            <a:extLst>
              <a:ext uri="{FF2B5EF4-FFF2-40B4-BE49-F238E27FC236}">
                <a16:creationId xmlns:a16="http://schemas.microsoft.com/office/drawing/2014/main" id="{E48B5F5A-E97B-441C-D273-478899908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300438" cy="139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2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94CA-0C5B-3B83-A9AA-2545334432AF}"/>
              </a:ext>
            </a:extLst>
          </p:cNvPr>
          <p:cNvSpPr>
            <a:spLocks noGrp="1"/>
          </p:cNvSpPr>
          <p:nvPr>
            <p:ph type="ctrTitle"/>
          </p:nvPr>
        </p:nvSpPr>
        <p:spPr>
          <a:xfrm>
            <a:off x="684211" y="457199"/>
            <a:ext cx="11395493" cy="2971801"/>
          </a:xfrm>
        </p:spPr>
        <p:txBody>
          <a:bodyPr/>
          <a:lstStyle/>
          <a:p>
            <a:r>
              <a:rPr lang="en-US" dirty="0"/>
              <a:t>Let us pray!                    </a:t>
            </a:r>
            <a:br>
              <a:rPr lang="en-US" dirty="0"/>
            </a:br>
            <a:r>
              <a:rPr lang="en-US" dirty="0"/>
              <a:t>Let us walk together… </a:t>
            </a:r>
            <a:br>
              <a:rPr lang="en-US" dirty="0"/>
            </a:br>
            <a:r>
              <a:rPr lang="en-US" dirty="0"/>
              <a:t>then envision anew!</a:t>
            </a:r>
          </a:p>
        </p:txBody>
      </p:sp>
      <p:sp>
        <p:nvSpPr>
          <p:cNvPr id="3" name="Subtitle 2">
            <a:extLst>
              <a:ext uri="{FF2B5EF4-FFF2-40B4-BE49-F238E27FC236}">
                <a16:creationId xmlns:a16="http://schemas.microsoft.com/office/drawing/2014/main" id="{A5143DDB-79D5-C81E-D07C-773222ED8DC7}"/>
              </a:ext>
            </a:extLst>
          </p:cNvPr>
          <p:cNvSpPr>
            <a:spLocks noGrp="1"/>
          </p:cNvSpPr>
          <p:nvPr>
            <p:ph type="subTitle" idx="1"/>
          </p:nvPr>
        </p:nvSpPr>
        <p:spPr>
          <a:xfrm>
            <a:off x="619634" y="3708955"/>
            <a:ext cx="10952731" cy="2489556"/>
          </a:xfrm>
        </p:spPr>
        <p:txBody>
          <a:bodyPr>
            <a:normAutofit fontScale="77500" lnSpcReduction="20000"/>
          </a:bodyPr>
          <a:lstStyle/>
          <a:p>
            <a:r>
              <a:rPr lang="en-US" dirty="0"/>
              <a:t>What is the CALL upon us?</a:t>
            </a:r>
          </a:p>
          <a:p>
            <a:r>
              <a:rPr lang="en-US" dirty="0"/>
              <a:t>What works for you… your church… your annual conference… your community?</a:t>
            </a:r>
          </a:p>
          <a:p>
            <a:r>
              <a:rPr lang="en-US" dirty="0"/>
              <a:t>Who is called to work with us?</a:t>
            </a:r>
          </a:p>
          <a:p>
            <a:r>
              <a:rPr lang="en-US" dirty="0"/>
              <a:t>Who might oppose us? </a:t>
            </a:r>
            <a:r>
              <a:rPr lang="en-US" altLang="en-US" sz="2900" b="1" dirty="0">
                <a:solidFill>
                  <a:srgbClr val="92D050"/>
                </a:solidFill>
                <a:latin typeface="Franklin Gothic Medium Cond" panose="020B0606030402020204" pitchFamily="34" charset="0"/>
              </a:rPr>
              <a:t>We move out building upon the strong influence and rich inheritance which could only lead us to act with “integrity” in all things so that “those who oppose (us) may be ashamed because they have nothing bad to say about us.”  </a:t>
            </a:r>
            <a:r>
              <a:rPr lang="en-US" altLang="en-US" sz="2900" b="1" i="1" dirty="0">
                <a:solidFill>
                  <a:srgbClr val="92D050"/>
                </a:solidFill>
                <a:latin typeface="Franklin Gothic Medium Cond" panose="020B0606030402020204" pitchFamily="34" charset="0"/>
              </a:rPr>
              <a:t>(Paraphrased from Titus 2:7).</a:t>
            </a:r>
            <a:endParaRPr lang="en-US" sz="2900" dirty="0">
              <a:solidFill>
                <a:srgbClr val="92D050"/>
              </a:solidFill>
            </a:endParaRPr>
          </a:p>
          <a:p>
            <a:r>
              <a:rPr lang="en-US" dirty="0"/>
              <a:t>How will we know when our work is done? </a:t>
            </a:r>
          </a:p>
        </p:txBody>
      </p:sp>
      <p:pic>
        <p:nvPicPr>
          <p:cNvPr id="4" name="Picture 3" descr="Home - AME Church">
            <a:extLst>
              <a:ext uri="{FF2B5EF4-FFF2-40B4-BE49-F238E27FC236}">
                <a16:creationId xmlns:a16="http://schemas.microsoft.com/office/drawing/2014/main" id="{642F5A43-CBE8-4812-37D8-27405D69F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875" y="0"/>
            <a:ext cx="2758125" cy="167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2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00FF"/>
                </a:solidFill>
              </a:rPr>
              <a:t>IT’S OUR WATCH!  </a:t>
            </a:r>
          </a:p>
        </p:txBody>
      </p:sp>
      <p:sp>
        <p:nvSpPr>
          <p:cNvPr id="4" name="Content Placeholder 3"/>
          <p:cNvSpPr>
            <a:spLocks noGrp="1"/>
          </p:cNvSpPr>
          <p:nvPr>
            <p:ph idx="1"/>
          </p:nvPr>
        </p:nvSpPr>
        <p:spPr>
          <a:xfrm>
            <a:off x="684212" y="12469"/>
            <a:ext cx="9402180" cy="4236930"/>
          </a:xfrm>
        </p:spPr>
        <p:txBody>
          <a:bodyPr/>
          <a:lstStyle/>
          <a:p>
            <a:r>
              <a:rPr lang="en-US" dirty="0"/>
              <a:t>“</a:t>
            </a:r>
            <a:r>
              <a:rPr lang="en-US" b="1" i="1" dirty="0">
                <a:latin typeface="Book Antiqua" panose="02040602050305030304" pitchFamily="18" charset="0"/>
              </a:rPr>
              <a:t>Arrogant lies make it difficult for democracy’s truths to prevail</a:t>
            </a:r>
            <a:r>
              <a:rPr lang="en-US" dirty="0"/>
              <a:t>.”   We must be truth tellers!!</a:t>
            </a:r>
          </a:p>
          <a:p>
            <a:r>
              <a:rPr lang="en-US" dirty="0"/>
              <a:t>ELECTION PROTECTION gives you a resource when SOMETHING IS NOT RIGHT UP TO AND ON ELECTION DAY 1-866-OUR VOTE  (687-8683). </a:t>
            </a:r>
          </a:p>
          <a:p>
            <a:endParaRPr lang="en-US" dirty="0"/>
          </a:p>
        </p:txBody>
      </p:sp>
      <p:sp>
        <p:nvSpPr>
          <p:cNvPr id="6" name="Content Placeholder 2"/>
          <p:cNvSpPr txBox="1">
            <a:spLocks/>
          </p:cNvSpPr>
          <p:nvPr/>
        </p:nvSpPr>
        <p:spPr>
          <a:xfrm>
            <a:off x="684212" y="1970343"/>
            <a:ext cx="10039206" cy="435905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a:lstStyle>
          <a:p>
            <a:endParaRPr lang="en-US" dirty="0"/>
          </a:p>
          <a:p>
            <a:r>
              <a:rPr lang="en-US" dirty="0"/>
              <a:t>EDUCATE YOURSELF. Use </a:t>
            </a:r>
            <a:r>
              <a:rPr lang="en-US" b="1" dirty="0">
                <a:latin typeface="Arial Black" panose="020B0A04020102020204" pitchFamily="34" charset="0"/>
                <a:hlinkClick r:id="rId2"/>
              </a:rPr>
              <a:t>www.amev-alert.org</a:t>
            </a:r>
            <a:r>
              <a:rPr lang="en-US" b="1" dirty="0"/>
              <a:t> </a:t>
            </a:r>
            <a:r>
              <a:rPr lang="en-US" dirty="0"/>
              <a:t>for Toolkit.</a:t>
            </a:r>
            <a:endParaRPr lang="en-US" b="1" dirty="0">
              <a:hlinkClick r:id="rId2"/>
            </a:endParaRPr>
          </a:p>
          <a:p>
            <a:r>
              <a:rPr lang="en-US" dirty="0"/>
              <a:t> Then share with your </a:t>
            </a:r>
            <a:r>
              <a:rPr lang="en-US" sz="2800" b="1" dirty="0">
                <a:solidFill>
                  <a:srgbClr val="0000FF"/>
                </a:solidFill>
                <a:latin typeface="Arial Black" panose="020B0A04020102020204" pitchFamily="34" charset="0"/>
              </a:rPr>
              <a:t>TEAM CAPTAINS &amp; LEADERS </a:t>
            </a:r>
            <a:r>
              <a:rPr lang="en-US" sz="2800" dirty="0">
                <a:latin typeface="Arial Black" panose="020B0A04020102020204" pitchFamily="34" charset="0"/>
              </a:rPr>
              <a:t>  </a:t>
            </a:r>
          </a:p>
          <a:p>
            <a:r>
              <a:rPr lang="en-US" dirty="0"/>
              <a:t> Make it your “small talk” wherever you are; whoever you text; when you post; in everything that you do.</a:t>
            </a:r>
          </a:p>
          <a:p>
            <a:endParaRPr lang="en-US" dirty="0"/>
          </a:p>
          <a:p>
            <a:endParaRPr lang="en-US" dirty="0"/>
          </a:p>
        </p:txBody>
      </p:sp>
      <p:pic>
        <p:nvPicPr>
          <p:cNvPr id="7" name="Picture 2" descr="WILLIAMS.m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6550" y="-11153"/>
            <a:ext cx="169545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me - AME Church">
            <a:extLst>
              <a:ext uri="{FF2B5EF4-FFF2-40B4-BE49-F238E27FC236}">
                <a16:creationId xmlns:a16="http://schemas.microsoft.com/office/drawing/2014/main" id="{B9B8DC3F-3209-4163-8E75-4F1709589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934677" cy="117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6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a:xfrm>
            <a:off x="954798" y="5124724"/>
            <a:ext cx="10008670" cy="1362272"/>
          </a:xfrm>
        </p:spPr>
        <p:txBody>
          <a:bodyPr>
            <a:normAutofit/>
          </a:bodyPr>
          <a:lstStyle/>
          <a:p>
            <a:r>
              <a:rPr lang="en-US" b="1" dirty="0">
                <a:solidFill>
                  <a:srgbClr val="0000FF"/>
                </a:solidFill>
              </a:rPr>
              <a:t>AMEV-Alert is committed to bringing BEST practices to the work</a:t>
            </a:r>
            <a:r>
              <a:rPr lang="en-US" b="1" dirty="0">
                <a:solidFill>
                  <a:srgbClr val="FFC000"/>
                </a:solidFill>
              </a:rPr>
              <a:t>.  This model is adapted from years of use to increase the voter turnout. Thank you to all who, by using the model, have been a part of making it better. </a:t>
            </a:r>
          </a:p>
        </p:txBody>
      </p:sp>
      <p:pic>
        <p:nvPicPr>
          <p:cNvPr id="6" name="Picture 5"/>
          <p:cNvPicPr/>
          <p:nvPr/>
        </p:nvPicPr>
        <p:blipFill>
          <a:blip r:embed="rId2"/>
          <a:stretch>
            <a:fillRect/>
          </a:stretch>
        </p:blipFill>
        <p:spPr>
          <a:xfrm>
            <a:off x="270366" y="83977"/>
            <a:ext cx="11377535" cy="4725953"/>
          </a:xfrm>
          <a:prstGeom prst="rect">
            <a:avLst/>
          </a:prstGeom>
        </p:spPr>
      </p:pic>
      <p:pic>
        <p:nvPicPr>
          <p:cNvPr id="2" name="Picture 1" descr="Home - AME Church">
            <a:extLst>
              <a:ext uri="{FF2B5EF4-FFF2-40B4-BE49-F238E27FC236}">
                <a16:creationId xmlns:a16="http://schemas.microsoft.com/office/drawing/2014/main" id="{79763D9E-488D-5B36-49EE-8A94CA140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4433" cy="127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8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46" y="1065847"/>
            <a:ext cx="11961844" cy="5016758"/>
          </a:xfrm>
          <a:prstGeom prst="rect">
            <a:avLst/>
          </a:prstGeom>
        </p:spPr>
        <p:txBody>
          <a:bodyPr wrap="square">
            <a:spAutoFit/>
          </a:bodyPr>
          <a:lstStyle/>
          <a:p>
            <a:r>
              <a:rPr lang="en-US" sz="2000" b="1" dirty="0">
                <a:solidFill>
                  <a:schemeClr val="tx2"/>
                </a:solidFill>
              </a:rPr>
              <a:t>Responsibilities of a Team Captain: </a:t>
            </a:r>
            <a:endParaRPr lang="en-US" sz="2000" dirty="0">
              <a:solidFill>
                <a:schemeClr val="tx2"/>
              </a:solidFill>
            </a:endParaRPr>
          </a:p>
          <a:p>
            <a:pPr marL="285750" indent="-285750">
              <a:buFont typeface="Arial" panose="020B0604020202020204" pitchFamily="34" charset="0"/>
              <a:buChar char="•"/>
            </a:pPr>
            <a:r>
              <a:rPr lang="en-US" sz="2000" dirty="0"/>
              <a:t>The </a:t>
            </a:r>
            <a:r>
              <a:rPr lang="en-US" sz="2000" b="1" dirty="0">
                <a:solidFill>
                  <a:srgbClr val="0000FF"/>
                </a:solidFill>
              </a:rPr>
              <a:t>Team Captain </a:t>
            </a:r>
            <a:r>
              <a:rPr lang="en-US" sz="2000" dirty="0"/>
              <a:t>will identify 10 people to be Team Leaders (gathering name, phone and email address). Keep list close by for daily contacts. Please see attached Team Captain form.</a:t>
            </a:r>
          </a:p>
          <a:p>
            <a:pPr marL="285750" indent="-285750">
              <a:buFont typeface="Arial" panose="020B0604020202020204" pitchFamily="34" charset="0"/>
              <a:buChar char="•"/>
            </a:pPr>
            <a:r>
              <a:rPr lang="en-US" sz="2000" dirty="0"/>
              <a:t>The Team Captain will only manage those 10 Team Leaders.</a:t>
            </a:r>
          </a:p>
          <a:p>
            <a:pPr marL="285750" indent="-285750">
              <a:buFont typeface="Arial" panose="020B0604020202020204" pitchFamily="34" charset="0"/>
              <a:buChar char="•"/>
            </a:pPr>
            <a:r>
              <a:rPr lang="en-US" sz="2000" dirty="0"/>
              <a:t>Add email addresses</a:t>
            </a:r>
          </a:p>
          <a:p>
            <a:r>
              <a:rPr lang="en-US" sz="2000" dirty="0"/>
              <a:t> </a:t>
            </a:r>
            <a:br>
              <a:rPr lang="en-US" sz="2000" dirty="0"/>
            </a:br>
            <a:r>
              <a:rPr lang="en-US" sz="2000" dirty="0"/>
              <a:t>The Team Captain will check in with their </a:t>
            </a:r>
            <a:r>
              <a:rPr lang="en-US" sz="2000" b="1" dirty="0">
                <a:solidFill>
                  <a:srgbClr val="0000FF"/>
                </a:solidFill>
              </a:rPr>
              <a:t>Team Leaders </a:t>
            </a:r>
            <a:r>
              <a:rPr lang="en-US" sz="2000" dirty="0"/>
              <a:t>every day or every other day, keeping in direct communication, encouraging them to put their lists together within the first week. </a:t>
            </a:r>
          </a:p>
          <a:p>
            <a:pPr marL="285750" indent="-285750">
              <a:buFont typeface="Arial" panose="020B0604020202020204" pitchFamily="34" charset="0"/>
              <a:buChar char="•"/>
            </a:pPr>
            <a:r>
              <a:rPr lang="en-US" sz="2000" dirty="0"/>
              <a:t>Create a V-Alert Folder on their computer with sub-folders for: </a:t>
            </a:r>
          </a:p>
          <a:p>
            <a:pPr marL="742950" lvl="1" indent="-285750">
              <a:buFont typeface="Arial" panose="020B0604020202020204" pitchFamily="34" charset="0"/>
              <a:buChar char="•"/>
            </a:pPr>
            <a:r>
              <a:rPr lang="en-US" sz="2000" dirty="0"/>
              <a:t>Voting Photos (with sub-folders for each of their Team Leaders)</a:t>
            </a:r>
          </a:p>
          <a:p>
            <a:pPr marL="742950" lvl="1" indent="-285750">
              <a:buFont typeface="Arial" panose="020B0604020202020204" pitchFamily="34" charset="0"/>
              <a:buChar char="•"/>
            </a:pPr>
            <a:r>
              <a:rPr lang="en-US" sz="2000" dirty="0"/>
              <a:t>Rosters</a:t>
            </a:r>
          </a:p>
          <a:p>
            <a:pPr marL="742950" lvl="1" indent="-285750">
              <a:buFont typeface="Arial" panose="020B0604020202020204" pitchFamily="34" charset="0"/>
              <a:buChar char="•"/>
            </a:pPr>
            <a:r>
              <a:rPr lang="en-US" sz="2000" dirty="0"/>
              <a:t>Training Materials – re ballot initiatives and 10-10-10 model.</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Team Captains will forward </a:t>
            </a:r>
            <a:r>
              <a:rPr lang="en-US" sz="2000" b="1" dirty="0">
                <a:solidFill>
                  <a:srgbClr val="0000FF"/>
                </a:solidFill>
              </a:rPr>
              <a:t>Team Member </a:t>
            </a:r>
            <a:r>
              <a:rPr lang="en-US" sz="2000" dirty="0"/>
              <a:t>voting photos to the Lay Organization Episcopal District Coordinator as they are received from their Team Leaders.</a:t>
            </a:r>
          </a:p>
          <a:p>
            <a:endParaRPr lang="en-US" sz="2000" dirty="0"/>
          </a:p>
        </p:txBody>
      </p:sp>
      <p:pic>
        <p:nvPicPr>
          <p:cNvPr id="6" name="Picture 5" descr="Home - AME Church">
            <a:extLst>
              <a:ext uri="{FF2B5EF4-FFF2-40B4-BE49-F238E27FC236}">
                <a16:creationId xmlns:a16="http://schemas.microsoft.com/office/drawing/2014/main" id="{A1A581B5-62AF-13CD-ED1B-7EAB1E6FD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98307" cy="127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1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187" y="4868862"/>
            <a:ext cx="9967546" cy="1507067"/>
          </a:xfrm>
        </p:spPr>
        <p:txBody>
          <a:bodyPr>
            <a:normAutofit/>
          </a:bodyPr>
          <a:lstStyle/>
          <a:p>
            <a:r>
              <a:rPr lang="en-US" dirty="0">
                <a:latin typeface="Arial Black" panose="020B0A04020102020204" pitchFamily="34" charset="0"/>
              </a:rPr>
              <a:t>	   ___ Episcopal district connectional lay organization </a:t>
            </a:r>
            <a:endParaRPr lang="en-US" cap="none" dirty="0">
              <a:latin typeface="Arial Black" panose="020B0A04020102020204" pitchFamily="34" charset="0"/>
            </a:endParaRPr>
          </a:p>
        </p:txBody>
      </p:sp>
      <p:sp>
        <p:nvSpPr>
          <p:cNvPr id="3" name="Text Placeholder 2"/>
          <p:cNvSpPr>
            <a:spLocks noGrp="1"/>
          </p:cNvSpPr>
          <p:nvPr>
            <p:ph type="body" idx="1"/>
          </p:nvPr>
        </p:nvSpPr>
        <p:spPr>
          <a:xfrm>
            <a:off x="876182" y="300789"/>
            <a:ext cx="4649787" cy="576262"/>
          </a:xfrm>
        </p:spPr>
        <p:txBody>
          <a:bodyPr/>
          <a:lstStyle/>
          <a:p>
            <a:r>
              <a:rPr lang="en-US" b="1" dirty="0">
                <a:solidFill>
                  <a:srgbClr val="0000FF"/>
                </a:solidFill>
                <a:latin typeface="Arial Black" panose="020B0A04020102020204" pitchFamily="34" charset="0"/>
              </a:rPr>
              <a:t>ELECTION</a:t>
            </a:r>
            <a:r>
              <a:rPr lang="en-US" dirty="0"/>
              <a:t> </a:t>
            </a:r>
          </a:p>
        </p:txBody>
      </p:sp>
      <p:sp>
        <p:nvSpPr>
          <p:cNvPr id="4" name="Content Placeholder 3"/>
          <p:cNvSpPr>
            <a:spLocks noGrp="1"/>
          </p:cNvSpPr>
          <p:nvPr>
            <p:ph sz="half" idx="2"/>
          </p:nvPr>
        </p:nvSpPr>
        <p:spPr>
          <a:xfrm>
            <a:off x="520937" y="877051"/>
            <a:ext cx="4937655" cy="4137711"/>
          </a:xfrm>
        </p:spPr>
        <p:txBody>
          <a:bodyPr>
            <a:normAutofit fontScale="77500" lnSpcReduction="20000"/>
          </a:bodyPr>
          <a:lstStyle/>
          <a:p>
            <a:r>
              <a:rPr lang="en-US" dirty="0"/>
              <a:t>Episcopal Districts </a:t>
            </a:r>
          </a:p>
          <a:p>
            <a:r>
              <a:rPr lang="en-US" dirty="0"/>
              <a:t>1 </a:t>
            </a:r>
          </a:p>
          <a:p>
            <a:r>
              <a:rPr lang="en-US" dirty="0"/>
              <a:t>2</a:t>
            </a:r>
          </a:p>
          <a:p>
            <a:r>
              <a:rPr lang="en-US" dirty="0"/>
              <a:t>3</a:t>
            </a:r>
          </a:p>
          <a:p>
            <a:r>
              <a:rPr lang="en-US" dirty="0"/>
              <a:t>4</a:t>
            </a:r>
          </a:p>
          <a:p>
            <a:r>
              <a:rPr lang="en-US" dirty="0"/>
              <a:t>5</a:t>
            </a:r>
          </a:p>
          <a:p>
            <a:r>
              <a:rPr lang="en-US" dirty="0"/>
              <a:t>6</a:t>
            </a:r>
          </a:p>
          <a:p>
            <a:r>
              <a:rPr lang="en-US" dirty="0"/>
              <a:t>7</a:t>
            </a:r>
          </a:p>
          <a:p>
            <a:r>
              <a:rPr lang="en-US" dirty="0"/>
              <a:t>8</a:t>
            </a:r>
          </a:p>
          <a:p>
            <a:r>
              <a:rPr lang="en-US" dirty="0"/>
              <a:t>9</a:t>
            </a:r>
          </a:p>
          <a:p>
            <a:r>
              <a:rPr lang="en-US" dirty="0"/>
              <a:t>10</a:t>
            </a:r>
          </a:p>
          <a:p>
            <a:endParaRPr lang="en-US" dirty="0"/>
          </a:p>
          <a:p>
            <a:r>
              <a:rPr lang="en-US" dirty="0"/>
              <a:t>  </a:t>
            </a:r>
          </a:p>
        </p:txBody>
      </p:sp>
      <p:sp>
        <p:nvSpPr>
          <p:cNvPr id="6" name="Content Placeholder 5"/>
          <p:cNvSpPr>
            <a:spLocks noGrp="1"/>
          </p:cNvSpPr>
          <p:nvPr>
            <p:ph sz="quarter" idx="4"/>
          </p:nvPr>
        </p:nvSpPr>
        <p:spPr>
          <a:xfrm>
            <a:off x="5584463" y="1146558"/>
            <a:ext cx="5025398" cy="3868204"/>
          </a:xfrm>
        </p:spPr>
        <p:txBody>
          <a:bodyPr>
            <a:normAutofit fontScale="77500" lnSpcReduction="20000"/>
          </a:bodyPr>
          <a:lstStyle/>
          <a:p>
            <a:r>
              <a:rPr lang="en-US" dirty="0"/>
              <a:t>11</a:t>
            </a:r>
          </a:p>
          <a:p>
            <a:r>
              <a:rPr lang="en-US" dirty="0"/>
              <a:t>12</a:t>
            </a:r>
          </a:p>
          <a:p>
            <a:r>
              <a:rPr lang="en-US" dirty="0"/>
              <a:t>13</a:t>
            </a:r>
          </a:p>
          <a:p>
            <a:r>
              <a:rPr lang="en-US" dirty="0"/>
              <a:t>14</a:t>
            </a:r>
          </a:p>
          <a:p>
            <a:r>
              <a:rPr lang="en-US" dirty="0"/>
              <a:t>15</a:t>
            </a:r>
          </a:p>
          <a:p>
            <a:r>
              <a:rPr lang="en-US" dirty="0"/>
              <a:t>16</a:t>
            </a:r>
          </a:p>
          <a:p>
            <a:r>
              <a:rPr lang="en-US" dirty="0"/>
              <a:t>17</a:t>
            </a:r>
          </a:p>
          <a:p>
            <a:r>
              <a:rPr lang="en-US" dirty="0"/>
              <a:t>18</a:t>
            </a:r>
          </a:p>
          <a:p>
            <a:r>
              <a:rPr lang="en-US" dirty="0"/>
              <a:t>19</a:t>
            </a:r>
          </a:p>
          <a:p>
            <a:r>
              <a:rPr lang="en-US" dirty="0"/>
              <a:t>20</a:t>
            </a:r>
          </a:p>
        </p:txBody>
      </p:sp>
      <p:sp>
        <p:nvSpPr>
          <p:cNvPr id="9" name="Text Placeholder 8">
            <a:extLst>
              <a:ext uri="{FF2B5EF4-FFF2-40B4-BE49-F238E27FC236}">
                <a16:creationId xmlns:a16="http://schemas.microsoft.com/office/drawing/2014/main" id="{6793B962-3138-5229-C589-F1CA031ACB99}"/>
              </a:ext>
            </a:extLst>
          </p:cNvPr>
          <p:cNvSpPr>
            <a:spLocks noGrp="1"/>
          </p:cNvSpPr>
          <p:nvPr>
            <p:ph type="body" sz="quarter" idx="3"/>
          </p:nvPr>
        </p:nvSpPr>
        <p:spPr>
          <a:xfrm>
            <a:off x="5764595" y="300789"/>
            <a:ext cx="4665134" cy="576262"/>
          </a:xfrm>
        </p:spPr>
        <p:txBody>
          <a:bodyPr/>
          <a:lstStyle/>
          <a:p>
            <a:r>
              <a:rPr lang="en-US" dirty="0">
                <a:solidFill>
                  <a:srgbClr val="FFC000"/>
                </a:solidFill>
                <a:latin typeface="Arial Black" panose="020B0A04020102020204" pitchFamily="34" charset="0"/>
              </a:rPr>
              <a:t>WARRIORS</a:t>
            </a:r>
          </a:p>
        </p:txBody>
      </p:sp>
      <p:pic>
        <p:nvPicPr>
          <p:cNvPr id="10" name="Picture 9" descr="Home - AME Church">
            <a:extLst>
              <a:ext uri="{FF2B5EF4-FFF2-40B4-BE49-F238E27FC236}">
                <a16:creationId xmlns:a16="http://schemas.microsoft.com/office/drawing/2014/main" id="{8CF21ACC-0430-BA8D-69D0-762A55352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2265" y="40478"/>
            <a:ext cx="2412529" cy="146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2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Connectional lay organization </a:t>
            </a:r>
            <a:endParaRPr lang="en-US" cap="none" dirty="0"/>
          </a:p>
        </p:txBody>
      </p:sp>
      <p:sp>
        <p:nvSpPr>
          <p:cNvPr id="3" name="Text Placeholder 2"/>
          <p:cNvSpPr>
            <a:spLocks noGrp="1"/>
          </p:cNvSpPr>
          <p:nvPr>
            <p:ph type="body" idx="1"/>
          </p:nvPr>
        </p:nvSpPr>
        <p:spPr>
          <a:xfrm>
            <a:off x="684211" y="308770"/>
            <a:ext cx="4649787" cy="576262"/>
          </a:xfrm>
        </p:spPr>
        <p:txBody>
          <a:bodyPr/>
          <a:lstStyle/>
          <a:p>
            <a:r>
              <a:rPr lang="en-US" dirty="0">
                <a:solidFill>
                  <a:srgbClr val="FFFF00"/>
                </a:solidFill>
                <a:latin typeface="Arial Black" panose="020B0A04020102020204" pitchFamily="34" charset="0"/>
              </a:rPr>
              <a:t>COMMUNITY</a:t>
            </a:r>
          </a:p>
        </p:txBody>
      </p:sp>
      <p:sp>
        <p:nvSpPr>
          <p:cNvPr id="4" name="Content Placeholder 3"/>
          <p:cNvSpPr>
            <a:spLocks noGrp="1"/>
          </p:cNvSpPr>
          <p:nvPr>
            <p:ph sz="half" idx="2"/>
          </p:nvPr>
        </p:nvSpPr>
        <p:spPr>
          <a:xfrm>
            <a:off x="684211" y="981649"/>
            <a:ext cx="4937655" cy="3030538"/>
          </a:xfrm>
        </p:spPr>
        <p:txBody>
          <a:bodyPr/>
          <a:lstStyle/>
          <a:p>
            <a:pPr marL="0" indent="0">
              <a:buNone/>
            </a:pPr>
            <a:r>
              <a:rPr lang="en-US" b="1" dirty="0"/>
              <a:t>FAITH BASED</a:t>
            </a:r>
          </a:p>
        </p:txBody>
      </p:sp>
      <p:sp>
        <p:nvSpPr>
          <p:cNvPr id="5" name="Text Placeholder 4"/>
          <p:cNvSpPr>
            <a:spLocks noGrp="1"/>
          </p:cNvSpPr>
          <p:nvPr>
            <p:ph type="body" sz="quarter" idx="3"/>
          </p:nvPr>
        </p:nvSpPr>
        <p:spPr>
          <a:xfrm>
            <a:off x="5938572" y="405387"/>
            <a:ext cx="4665134" cy="576262"/>
          </a:xfrm>
        </p:spPr>
        <p:txBody>
          <a:bodyPr/>
          <a:lstStyle/>
          <a:p>
            <a:r>
              <a:rPr lang="en-US" dirty="0">
                <a:solidFill>
                  <a:srgbClr val="00B0F0"/>
                </a:solidFill>
                <a:latin typeface="Arial Black" panose="020B0A04020102020204" pitchFamily="34" charset="0"/>
              </a:rPr>
              <a:t>PARTNERS</a:t>
            </a:r>
          </a:p>
        </p:txBody>
      </p:sp>
      <p:sp>
        <p:nvSpPr>
          <p:cNvPr id="6" name="Content Placeholder 5"/>
          <p:cNvSpPr>
            <a:spLocks noGrp="1"/>
          </p:cNvSpPr>
          <p:nvPr>
            <p:ph sz="quarter" idx="4"/>
          </p:nvPr>
        </p:nvSpPr>
        <p:spPr>
          <a:xfrm>
            <a:off x="5674518" y="981649"/>
            <a:ext cx="4929188" cy="3030538"/>
          </a:xfrm>
        </p:spPr>
        <p:txBody>
          <a:bodyPr/>
          <a:lstStyle/>
          <a:p>
            <a:pPr marL="0" indent="0">
              <a:buNone/>
            </a:pPr>
            <a:r>
              <a:rPr lang="en-US" b="1" dirty="0"/>
              <a:t>CIVIL RIGHTS, CIVIC, COMMUNITY</a:t>
            </a:r>
          </a:p>
        </p:txBody>
      </p:sp>
      <p:pic>
        <p:nvPicPr>
          <p:cNvPr id="8" name="Picture 7" descr="Home - AME Church">
            <a:extLst>
              <a:ext uri="{FF2B5EF4-FFF2-40B4-BE49-F238E27FC236}">
                <a16:creationId xmlns:a16="http://schemas.microsoft.com/office/drawing/2014/main" id="{9B5901E6-B1CA-D4A5-13DC-71D178D72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2265" y="5347665"/>
            <a:ext cx="2489735" cy="151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0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5C8F96-51F4-134F-9A98-81569EB0047B}"/>
              </a:ext>
            </a:extLst>
          </p:cNvPr>
          <p:cNvPicPr>
            <a:picLocks noChangeAspect="1"/>
          </p:cNvPicPr>
          <p:nvPr/>
        </p:nvPicPr>
        <p:blipFill>
          <a:blip r:embed="rId2"/>
          <a:srcRect/>
          <a:stretch/>
        </p:blipFill>
        <p:spPr>
          <a:xfrm>
            <a:off x="1026367" y="0"/>
            <a:ext cx="10356979" cy="6866585"/>
          </a:xfrm>
          <a:prstGeom prst="rect">
            <a:avLst/>
          </a:prstGeom>
        </p:spPr>
      </p:pic>
    </p:spTree>
    <p:extLst>
      <p:ext uri="{BB962C8B-B14F-4D97-AF65-F5344CB8AC3E}">
        <p14:creationId xmlns:p14="http://schemas.microsoft.com/office/powerpoint/2010/main" val="30352246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9628</TotalTime>
  <Words>1018</Words>
  <Application>Microsoft Office PowerPoint</Application>
  <PresentationFormat>Widescreen</PresentationFormat>
  <Paragraphs>85</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Algerian</vt:lpstr>
      <vt:lpstr>Arial</vt:lpstr>
      <vt:lpstr>Arial Black</vt:lpstr>
      <vt:lpstr>Book Antiqua</vt:lpstr>
      <vt:lpstr>Calibri</vt:lpstr>
      <vt:lpstr>Century Gothic</vt:lpstr>
      <vt:lpstr>Franklin Gothic Medium Cond</vt:lpstr>
      <vt:lpstr>Wingdings 3</vt:lpstr>
      <vt:lpstr>Slice</vt:lpstr>
      <vt:lpstr>ELECTION 20__ –   CAN WE MAKE A DIFFERENCE  WITH  AMEV-ALERT?    YES WE CAN!!</vt:lpstr>
      <vt:lpstr>PowerPoint Presentation</vt:lpstr>
      <vt:lpstr>Let us pray!                     Let us walk together…  then envision anew!</vt:lpstr>
      <vt:lpstr>IT’S OUR WATCH!  </vt:lpstr>
      <vt:lpstr>PowerPoint Presentation</vt:lpstr>
      <vt:lpstr>PowerPoint Presentation</vt:lpstr>
      <vt:lpstr>    ___ Episcopal district connectional lay organization </vt:lpstr>
      <vt:lpstr>Connectional lay organization </vt:lpstr>
      <vt:lpstr>PowerPoint Presentation</vt:lpstr>
      <vt:lpstr>GETTING READY:  VOTER INFORMATION AND GUIDANCE RELATING TO COVID-19  </vt:lpstr>
      <vt:lpstr>It’s up to us!</vt:lpstr>
      <vt:lpstr>      CALLED TO ACTION:  Jacquelyn dupont-walker, chair – amev-alert committee  Please meet this native Floridian (11th District) who has resided in Los Angeles, CA (5th District) for 45 years.  “Jackie” is the youngest of 5 children born to Rev. King Solomon and Mrs. Eleanor Jiles Dupont.  She is recently widowed after 43 years and 5 months of marriage to Buford “Sonny” Walker.  Their blended family includes eight adult children with grands and great grands.  Her professional talents, and training in social work as MSW &amp; LCSW have supported her called to faith based community development.  For 35 years, Jacquelyn has served as President of Ward Economic Development Corp (WEDC).    Volunteering Spirit:  By appointment, JDW serves as 2nd Vice Chair of LA Metro Board, member of Baldwin Hills Conservancy and Nate Holding Performing Arts Center boards.   FAITH WORK:  Jackie is a 46-year member in good and regular standing and officer of Ward AME – Los Angeles. Her work in Lay Ministry is a blend of Social Justice and Community Service as Connectional Director of the Commission on Social Action. Her commitment to the legacy of Richard Allen led to founding AMEV-Alert in 1999. When “Jackie” is passionate, there are no barriers insurmountable nor horizons unconquerable.   Her reach is broad &amp; diverse because she and God have already talked.  “Jackie” thrives by creating viable communities and selflessly devoting skills and resources, utilizing networking as a strategy for creating strong linkages from a faith-centered perspective, mentoring new leadership, and encouraging institutional change that enhances the quality of life for all people.     SUMMARY:  “God is in charge” of my 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ballot 2020</dc:title>
  <dc:creator>jd-w@outlook.com</dc:creator>
  <cp:lastModifiedBy>My Info Battle</cp:lastModifiedBy>
  <cp:revision>106</cp:revision>
  <dcterms:created xsi:type="dcterms:W3CDTF">2020-09-11T20:58:09Z</dcterms:created>
  <dcterms:modified xsi:type="dcterms:W3CDTF">2023-12-07T19:49:41Z</dcterms:modified>
</cp:coreProperties>
</file>