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9" r:id="rId4"/>
    <p:sldId id="258" r:id="rId5"/>
    <p:sldId id="262" r:id="rId6"/>
    <p:sldId id="261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22" autoAdjust="0"/>
    <p:restoredTop sz="85246" autoAdjust="0"/>
  </p:normalViewPr>
  <p:slideViewPr>
    <p:cSldViewPr snapToGrid="0">
      <p:cViewPr varScale="1">
        <p:scale>
          <a:sx n="70" d="100"/>
          <a:sy n="70" d="100"/>
        </p:scale>
        <p:origin x="907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050908-A6F8-420C-8EA6-DE5C22457A4A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684116-5271-449A-8A8D-6EC49CBF0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470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684116-5271-449A-8A8D-6EC49CBF0B9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044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  <a:p>
            <a:endParaRPr lang="en-US" dirty="0"/>
          </a:p>
          <a:p>
            <a:r>
              <a:rPr lang="en-US" dirty="0"/>
              <a:t>Help Page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684116-5271-449A-8A8D-6EC49CBF0B9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027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CB36F-F7B1-4BA8-B29B-7E4C30E36276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AAB8-7B3E-433C-9F15-FD4610F17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633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CB36F-F7B1-4BA8-B29B-7E4C30E36276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AAB8-7B3E-433C-9F15-FD4610F17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112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CB36F-F7B1-4BA8-B29B-7E4C30E36276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AAB8-7B3E-433C-9F15-FD4610F17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968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CB36F-F7B1-4BA8-B29B-7E4C30E36276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AAB8-7B3E-433C-9F15-FD4610F17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59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CB36F-F7B1-4BA8-B29B-7E4C30E36276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AAB8-7B3E-433C-9F15-FD4610F17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669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CB36F-F7B1-4BA8-B29B-7E4C30E36276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AAB8-7B3E-433C-9F15-FD4610F17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72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CB36F-F7B1-4BA8-B29B-7E4C30E36276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AAB8-7B3E-433C-9F15-FD4610F17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367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CB36F-F7B1-4BA8-B29B-7E4C30E36276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AAB8-7B3E-433C-9F15-FD4610F17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514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CB36F-F7B1-4BA8-B29B-7E4C30E36276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AAB8-7B3E-433C-9F15-FD4610F17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762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CB36F-F7B1-4BA8-B29B-7E4C30E36276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AAB8-7B3E-433C-9F15-FD4610F17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219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CB36F-F7B1-4BA8-B29B-7E4C30E36276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AAB8-7B3E-433C-9F15-FD4610F17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421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28CB36F-F7B1-4BA8-B29B-7E4C30E36276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5A89AAB8-7B3E-433C-9F15-FD4610F17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283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10.jpg"/><Relationship Id="rId7" Type="http://schemas.openxmlformats.org/officeDocument/2006/relationships/image" Target="../media/image1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jpg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7F50D-88D6-40E3-AA45-215C40E9A3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2560043"/>
          </a:xfrm>
        </p:spPr>
        <p:txBody>
          <a:bodyPr/>
          <a:lstStyle/>
          <a:p>
            <a:r>
              <a:rPr lang="en-US" dirty="0" err="1"/>
              <a:t>Clockify</a:t>
            </a:r>
            <a:r>
              <a:rPr lang="en-US" dirty="0"/>
              <a:t> Training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35B659-527B-4382-866C-CBE25888EF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5" y="4221203"/>
            <a:ext cx="7315200" cy="60017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1800" b="1" dirty="0"/>
              <a:t>July 14, 2020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Sanjee Choudhuri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5E6B0A-8878-446B-AFDF-7108669E9B35}"/>
              </a:ext>
            </a:extLst>
          </p:cNvPr>
          <p:cNvSpPr txBox="1"/>
          <p:nvPr/>
        </p:nvSpPr>
        <p:spPr>
          <a:xfrm>
            <a:off x="1100015" y="3770807"/>
            <a:ext cx="7345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2">
                    <a:lumMod val="20000"/>
                    <a:lumOff val="80000"/>
                  </a:schemeClr>
                </a:solidFill>
              </a:rPr>
              <a:t>How to log volunteer tutor time using </a:t>
            </a:r>
            <a:r>
              <a:rPr lang="en-US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Clockify</a:t>
            </a:r>
            <a:endParaRPr lang="en-US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F1D03242-555D-4232-8022-5E8888AF59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5600" y="4521292"/>
            <a:ext cx="2689348" cy="1687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259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CF2FC8-D184-4B10-83A5-61FC2148BE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3848"/>
            <a:ext cx="5608255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F0DB38-81AB-4E19-9D98-651A09374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248" y="1123837"/>
            <a:ext cx="4998963" cy="1255469"/>
          </a:xfrm>
        </p:spPr>
        <p:txBody>
          <a:bodyPr>
            <a:normAutofit/>
          </a:bodyPr>
          <a:lstStyle/>
          <a:p>
            <a:r>
              <a:rPr lang="en-US" b="1" dirty="0"/>
              <a:t>What is </a:t>
            </a:r>
            <a:r>
              <a:rPr lang="en-US" b="1" dirty="0" err="1"/>
              <a:t>Clockify</a:t>
            </a:r>
            <a:r>
              <a:rPr lang="en-US" b="1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A12B77-F521-48C4-B151-CD7D530D5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249" y="2251364"/>
            <a:ext cx="4998962" cy="3533617"/>
          </a:xfrm>
        </p:spPr>
        <p:txBody>
          <a:bodyPr anchor="t">
            <a:normAutofit/>
          </a:bodyPr>
          <a:lstStyle/>
          <a:p>
            <a:pPr>
              <a:buClr>
                <a:schemeClr val="bg1"/>
              </a:buClr>
            </a:pPr>
            <a:r>
              <a:rPr lang="en-US" dirty="0" err="1">
                <a:solidFill>
                  <a:srgbClr val="FFFFFF"/>
                </a:solidFill>
              </a:rPr>
              <a:t>Clockify</a:t>
            </a:r>
            <a:r>
              <a:rPr lang="en-US" dirty="0">
                <a:solidFill>
                  <a:srgbClr val="FFFFFF"/>
                </a:solidFill>
              </a:rPr>
              <a:t> is an online time tracking platform!</a:t>
            </a:r>
          </a:p>
          <a:p>
            <a:pPr>
              <a:buClr>
                <a:schemeClr val="bg1"/>
              </a:buClr>
            </a:pPr>
            <a:r>
              <a:rPr lang="en-US" dirty="0" err="1">
                <a:solidFill>
                  <a:srgbClr val="FFFFFF"/>
                </a:solidFill>
              </a:rPr>
              <a:t>Clockify</a:t>
            </a:r>
            <a:r>
              <a:rPr lang="en-US" dirty="0">
                <a:solidFill>
                  <a:srgbClr val="FFFFFF"/>
                </a:solidFill>
              </a:rPr>
              <a:t> can be accessed from your computer or mobile device</a:t>
            </a:r>
          </a:p>
          <a:p>
            <a:pPr>
              <a:buClr>
                <a:schemeClr val="bg1"/>
              </a:buClr>
            </a:pPr>
            <a:r>
              <a:rPr lang="en-US" dirty="0">
                <a:solidFill>
                  <a:srgbClr val="FFFFFF"/>
                </a:solidFill>
              </a:rPr>
              <a:t>Literacy Chicago will be using </a:t>
            </a:r>
            <a:r>
              <a:rPr lang="en-US" dirty="0" err="1">
                <a:solidFill>
                  <a:srgbClr val="FFFFFF"/>
                </a:solidFill>
              </a:rPr>
              <a:t>Clockify</a:t>
            </a:r>
            <a:r>
              <a:rPr lang="en-US" dirty="0">
                <a:solidFill>
                  <a:srgbClr val="FFFFFF"/>
                </a:solidFill>
              </a:rPr>
              <a:t> to help track all the tutors wonderful work</a:t>
            </a:r>
          </a:p>
          <a:p>
            <a:pPr>
              <a:buClr>
                <a:schemeClr val="bg1"/>
              </a:buClr>
            </a:pPr>
            <a:r>
              <a:rPr lang="en-US" dirty="0">
                <a:solidFill>
                  <a:srgbClr val="FFFFFF"/>
                </a:solidFill>
              </a:rPr>
              <a:t>We hope </a:t>
            </a:r>
            <a:r>
              <a:rPr lang="en-US" dirty="0" err="1">
                <a:solidFill>
                  <a:srgbClr val="FFFFFF"/>
                </a:solidFill>
              </a:rPr>
              <a:t>Clockify</a:t>
            </a:r>
            <a:r>
              <a:rPr lang="en-US" dirty="0">
                <a:solidFill>
                  <a:srgbClr val="FFFFFF"/>
                </a:solidFill>
              </a:rPr>
              <a:t> will make submitting hours easier for you and make collecting hours easy for us!</a:t>
            </a:r>
          </a:p>
          <a:p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526C8EC1-6909-4187-B0E1-9A56A0370E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378" y="778343"/>
            <a:ext cx="5048871" cy="2524436"/>
          </a:xfrm>
          <a:prstGeom prst="rect">
            <a:avLst/>
          </a:prstGeom>
        </p:spPr>
      </p:pic>
      <p:pic>
        <p:nvPicPr>
          <p:cNvPr id="7" name="Picture 6" descr="A screen shot of a computer&#10;&#10;Description automatically generated">
            <a:extLst>
              <a:ext uri="{FF2B5EF4-FFF2-40B4-BE49-F238E27FC236}">
                <a16:creationId xmlns:a16="http://schemas.microsoft.com/office/drawing/2014/main" id="{3B12EC30-4F12-431B-B35E-DB4B0BCE79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378" y="3429000"/>
            <a:ext cx="5048870" cy="2650657"/>
          </a:xfrm>
          <a:prstGeom prst="rect">
            <a:avLst/>
          </a:prstGeom>
        </p:spPr>
      </p:pic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D6F462B0-4376-44BB-8B1E-A120B954DC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2674" y="5913116"/>
            <a:ext cx="1509326" cy="94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844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AA6CB-A64A-41E9-919E-BDE11A55C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use </a:t>
            </a:r>
            <a:r>
              <a:rPr lang="en-US" dirty="0" err="1"/>
              <a:t>Clockify</a:t>
            </a:r>
            <a:r>
              <a:rPr lang="en-US" dirty="0"/>
              <a:t>!</a:t>
            </a:r>
          </a:p>
        </p:txBody>
      </p: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A3D118B7-339F-4DDC-A7B2-C5E5B01970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2674" y="5913116"/>
            <a:ext cx="1509326" cy="94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024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E4496-AD88-4299-9699-A1CEE6A3F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Signing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4A8A0-BD4A-43A3-839A-9916FBEA0E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57268" y="868680"/>
            <a:ext cx="3685364" cy="5120640"/>
          </a:xfrm>
        </p:spPr>
        <p:txBody>
          <a:bodyPr anchor="t"/>
          <a:lstStyle/>
          <a:p>
            <a:endParaRPr lang="en-US" dirty="0"/>
          </a:p>
          <a:p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You should receive an email invitation to the Literacy Chicago </a:t>
            </a:r>
            <a:r>
              <a:rPr lang="en-US" dirty="0" err="1"/>
              <a:t>Clockify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7B9321-EFB0-46FD-A3F4-5680B106815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t"/>
          <a:lstStyle/>
          <a:p>
            <a:endParaRPr lang="en-US" dirty="0"/>
          </a:p>
          <a:p>
            <a:endParaRPr lang="en-US" dirty="0"/>
          </a:p>
          <a:p>
            <a:pPr marL="457200" indent="-457200">
              <a:buFont typeface="+mj-lt"/>
              <a:buAutoNum type="arabicPeriod" startAt="2"/>
            </a:pPr>
            <a:r>
              <a:rPr lang="en-US" dirty="0"/>
              <a:t>Click the link and fill out the required information to sign up!	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5D8A4C3-DF45-4DE7-874F-7C739B809A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4987" y="2684724"/>
            <a:ext cx="2771583" cy="2912511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1D3AA4F-72DA-4D00-BCAA-F7B01AE8921F}"/>
              </a:ext>
            </a:extLst>
          </p:cNvPr>
          <p:cNvCxnSpPr>
            <a:cxnSpLocks/>
          </p:cNvCxnSpPr>
          <p:nvPr/>
        </p:nvCxnSpPr>
        <p:spPr>
          <a:xfrm>
            <a:off x="7689272" y="747037"/>
            <a:ext cx="0" cy="53547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3FB9CC46-B703-4EF4-B501-744064D5105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249" r="700"/>
          <a:stretch/>
        </p:blipFill>
        <p:spPr>
          <a:xfrm>
            <a:off x="3538123" y="2684724"/>
            <a:ext cx="4086726" cy="12612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D1E7DEFE-80E1-4817-8A40-EC04DB0BF0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2674" y="5913116"/>
            <a:ext cx="1509326" cy="94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978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E02B4-F244-448B-916F-4D40796A3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Navigating </a:t>
            </a:r>
            <a:r>
              <a:rPr lang="en-US" dirty="0" err="1"/>
              <a:t>Clockify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Menu Bar</a:t>
            </a:r>
          </a:p>
        </p:txBody>
      </p:sp>
      <p:pic>
        <p:nvPicPr>
          <p:cNvPr id="6" name="Content Placeholder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7FB0EDF7-9F92-4E3C-9BDA-4422BC4005B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7912" y="863790"/>
            <a:ext cx="2218088" cy="5121275"/>
          </a:xfrm>
          <a:ln>
            <a:solidFill>
              <a:schemeClr val="tx1"/>
            </a:solidFill>
          </a:ln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8BCEFE-41B6-4546-91C6-13A59FAB45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082" y="868680"/>
            <a:ext cx="4714758" cy="512064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This is the Menu Bar you’ll use to navigate </a:t>
            </a:r>
            <a:r>
              <a:rPr lang="en-US" dirty="0" err="1"/>
              <a:t>Clockify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Menu Bar is located on the left side of the screen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For the time being, the only buttons you need to use are: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Timesheet (Dotted orange box)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Time Tracker (Dotted green box)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E3D729C-FEB1-47C1-846E-C6E9915F4178}"/>
              </a:ext>
            </a:extLst>
          </p:cNvPr>
          <p:cNvSpPr/>
          <p:nvPr/>
        </p:nvSpPr>
        <p:spPr>
          <a:xfrm>
            <a:off x="3995156" y="2166824"/>
            <a:ext cx="1980946" cy="320691"/>
          </a:xfrm>
          <a:prstGeom prst="roundRect">
            <a:avLst/>
          </a:prstGeom>
          <a:noFill/>
          <a:ln w="38100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E535393-AFEB-4860-BE3B-13184E0B1D15}"/>
              </a:ext>
            </a:extLst>
          </p:cNvPr>
          <p:cNvSpPr/>
          <p:nvPr/>
        </p:nvSpPr>
        <p:spPr>
          <a:xfrm>
            <a:off x="3995156" y="2595518"/>
            <a:ext cx="1980946" cy="320691"/>
          </a:xfrm>
          <a:prstGeom prst="roundRect">
            <a:avLst/>
          </a:prstGeom>
          <a:noFill/>
          <a:ln w="38100">
            <a:solidFill>
              <a:schemeClr val="accent3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1BF47098-5D5A-4B63-B19C-F8AAD56112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2674" y="5913116"/>
            <a:ext cx="1509326" cy="94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400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B086509-1281-468A-AAAC-1BBEDAE75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EA73850-2107-4E65-85FE-EDD3F45FCD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62000"/>
            <a:ext cx="4053525" cy="533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BFD92F-9994-4F17-8E71-B7F81199C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589" y="873253"/>
            <a:ext cx="3616348" cy="1322637"/>
          </a:xfrm>
        </p:spPr>
        <p:txBody>
          <a:bodyPr>
            <a:normAutofit fontScale="90000"/>
          </a:bodyPr>
          <a:lstStyle/>
          <a:p>
            <a:r>
              <a:rPr lang="en-US" dirty="0"/>
              <a:t>Entering Time: Timesheet (Easiest)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981C8-3F62-4AE0-8823-A8DDE991B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195890"/>
            <a:ext cx="4053526" cy="3788857"/>
          </a:xfrm>
        </p:spPr>
        <p:txBody>
          <a:bodyPr anchor="t">
            <a:normAutofit fontScale="92500"/>
          </a:bodyPr>
          <a:lstStyle/>
          <a:p>
            <a:pPr>
              <a:buClr>
                <a:schemeClr val="bg1"/>
              </a:buClr>
            </a:pPr>
            <a:r>
              <a:rPr lang="en-US" sz="1600" dirty="0">
                <a:solidFill>
                  <a:srgbClr val="FFFFFF"/>
                </a:solidFill>
              </a:rPr>
              <a:t>There are two ways to enter time in </a:t>
            </a:r>
            <a:r>
              <a:rPr lang="en-US" sz="1600" dirty="0" err="1">
                <a:solidFill>
                  <a:srgbClr val="FFFFFF"/>
                </a:solidFill>
              </a:rPr>
              <a:t>Clockify</a:t>
            </a:r>
            <a:r>
              <a:rPr lang="en-US" sz="1600" dirty="0">
                <a:solidFill>
                  <a:srgbClr val="FFFFFF"/>
                </a:solidFill>
              </a:rPr>
              <a:t>. The first way is through the timesheet.</a:t>
            </a:r>
          </a:p>
          <a:p>
            <a:pPr>
              <a:buClr>
                <a:schemeClr val="bg1"/>
              </a:buClr>
            </a:pPr>
            <a:r>
              <a:rPr lang="en-US" sz="1600" dirty="0">
                <a:solidFill>
                  <a:srgbClr val="FFFFFF"/>
                </a:solidFill>
              </a:rPr>
              <a:t>To enter your time on the Timesheet follow these steps:</a:t>
            </a:r>
          </a:p>
          <a:p>
            <a:pPr marL="845820" lvl="1" indent="-342900">
              <a:buClr>
                <a:schemeClr val="bg1"/>
              </a:buClr>
              <a:buFont typeface="+mj-lt"/>
              <a:buAutoNum type="arabicPeriod"/>
            </a:pPr>
            <a:r>
              <a:rPr lang="en-US" sz="1600" b="1" dirty="0">
                <a:solidFill>
                  <a:srgbClr val="FFFFFF"/>
                </a:solidFill>
              </a:rPr>
              <a:t>Select Project: </a:t>
            </a:r>
            <a:r>
              <a:rPr lang="en-US" sz="1600" dirty="0">
                <a:solidFill>
                  <a:srgbClr val="FFFFFF"/>
                </a:solidFill>
              </a:rPr>
              <a:t>This will be either your students name or your class name</a:t>
            </a:r>
          </a:p>
          <a:p>
            <a:pPr marL="845820" lvl="1" indent="-342900">
              <a:buClr>
                <a:schemeClr val="bg1"/>
              </a:buClr>
              <a:buFont typeface="+mj-lt"/>
              <a:buAutoNum type="arabicPeriod"/>
            </a:pPr>
            <a:r>
              <a:rPr lang="en-US" sz="1600" b="1" dirty="0">
                <a:solidFill>
                  <a:srgbClr val="FFFFFF"/>
                </a:solidFill>
              </a:rPr>
              <a:t>Select Day: </a:t>
            </a:r>
            <a:r>
              <a:rPr lang="en-US" sz="1600" dirty="0">
                <a:solidFill>
                  <a:srgbClr val="FFFFFF"/>
                </a:solidFill>
              </a:rPr>
              <a:t>Click on the timeslot under that day you tutored</a:t>
            </a:r>
            <a:endParaRPr lang="en-US" sz="1600" b="1" dirty="0">
              <a:solidFill>
                <a:srgbClr val="FFFFFF"/>
              </a:solidFill>
            </a:endParaRPr>
          </a:p>
          <a:p>
            <a:pPr marL="845820" lvl="1" indent="-342900">
              <a:buClr>
                <a:schemeClr val="bg1"/>
              </a:buClr>
              <a:buFont typeface="+mj-lt"/>
              <a:buAutoNum type="arabicPeriod"/>
            </a:pPr>
            <a:r>
              <a:rPr lang="en-US" sz="1600" b="1" dirty="0">
                <a:solidFill>
                  <a:srgbClr val="FFFFFF"/>
                </a:solidFill>
              </a:rPr>
              <a:t>Enter Time: </a:t>
            </a:r>
            <a:r>
              <a:rPr lang="en-US" sz="1600" dirty="0">
                <a:solidFill>
                  <a:srgbClr val="FFFFFF"/>
                </a:solidFill>
              </a:rPr>
              <a:t>Select the start and end time you were tutoring</a:t>
            </a:r>
          </a:p>
          <a:p>
            <a:pPr marL="845820" lvl="1" indent="-342900">
              <a:buClr>
                <a:schemeClr val="bg1"/>
              </a:buClr>
              <a:buFont typeface="+mj-lt"/>
              <a:buAutoNum type="arabicPeriod"/>
            </a:pPr>
            <a:r>
              <a:rPr lang="en-US" sz="1600" b="1" dirty="0">
                <a:solidFill>
                  <a:srgbClr val="FFFFFF"/>
                </a:solidFill>
              </a:rPr>
              <a:t>Enter Description: </a:t>
            </a:r>
            <a:r>
              <a:rPr lang="en-US" sz="1600" dirty="0">
                <a:solidFill>
                  <a:srgbClr val="FFFFFF"/>
                </a:solidFill>
              </a:rPr>
              <a:t>Add a description of what the tutoring sessions consisted of (ex. Two Digit Addition) </a:t>
            </a:r>
          </a:p>
          <a:p>
            <a:pPr marL="845820" lvl="1" indent="-342900">
              <a:buClr>
                <a:schemeClr val="bg1"/>
              </a:buClr>
              <a:buFont typeface="+mj-lt"/>
              <a:buAutoNum type="arabicPeriod"/>
            </a:pPr>
            <a:r>
              <a:rPr lang="en-US" sz="1600" b="1" dirty="0">
                <a:solidFill>
                  <a:srgbClr val="FFFFFF"/>
                </a:solidFill>
              </a:rPr>
              <a:t>Click Save</a:t>
            </a:r>
          </a:p>
          <a:p>
            <a:pPr lvl="1">
              <a:buClr>
                <a:schemeClr val="bg1"/>
              </a:buClr>
            </a:pPr>
            <a:endParaRPr lang="en-US" sz="1400" dirty="0">
              <a:solidFill>
                <a:srgbClr val="FFFFFF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E8644EC-F46B-47AE-BD07-E705352291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8833" y="2286000"/>
            <a:ext cx="3435968" cy="392682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E027873-0A23-4F4D-A27C-B257B8841B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6444" y="763734"/>
            <a:ext cx="7540747" cy="147044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5134437-AC2A-4EA3-8BC0-61A7EB13BA96}"/>
              </a:ext>
            </a:extLst>
          </p:cNvPr>
          <p:cNvSpPr txBox="1"/>
          <p:nvPr/>
        </p:nvSpPr>
        <p:spPr>
          <a:xfrm>
            <a:off x="4992729" y="1314291"/>
            <a:ext cx="371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6"/>
                </a:solidFill>
              </a:rPr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32F68D5-0D3C-4DFF-8935-7459C7CB08C1}"/>
              </a:ext>
            </a:extLst>
          </p:cNvPr>
          <p:cNvSpPr txBox="1"/>
          <p:nvPr/>
        </p:nvSpPr>
        <p:spPr>
          <a:xfrm>
            <a:off x="7936868" y="1314291"/>
            <a:ext cx="371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6"/>
                </a:solidFill>
              </a:rPr>
              <a:t>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B60EEE6-D171-4CF5-B6B9-FADFDC2CA68E}"/>
              </a:ext>
            </a:extLst>
          </p:cNvPr>
          <p:cNvSpPr txBox="1"/>
          <p:nvPr/>
        </p:nvSpPr>
        <p:spPr>
          <a:xfrm>
            <a:off x="7357068" y="3657697"/>
            <a:ext cx="371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6"/>
                </a:solidFill>
              </a:rPr>
              <a:t>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3FF65BF-2BE6-407D-B2D6-B275E1BBFEBD}"/>
              </a:ext>
            </a:extLst>
          </p:cNvPr>
          <p:cNvSpPr txBox="1"/>
          <p:nvPr/>
        </p:nvSpPr>
        <p:spPr>
          <a:xfrm>
            <a:off x="7357068" y="4254380"/>
            <a:ext cx="371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6"/>
                </a:solidFill>
              </a:rPr>
              <a:t>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7B4E051-E63D-4164-BBE1-78F567DC3349}"/>
              </a:ext>
            </a:extLst>
          </p:cNvPr>
          <p:cNvSpPr txBox="1"/>
          <p:nvPr/>
        </p:nvSpPr>
        <p:spPr>
          <a:xfrm>
            <a:off x="8647803" y="5568760"/>
            <a:ext cx="371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6"/>
                </a:solidFill>
              </a:rPr>
              <a:t>5</a:t>
            </a:r>
          </a:p>
        </p:txBody>
      </p:sp>
      <p:pic>
        <p:nvPicPr>
          <p:cNvPr id="17" name="Picture 16" descr="A close up of a logo&#10;&#10;Description automatically generated">
            <a:extLst>
              <a:ext uri="{FF2B5EF4-FFF2-40B4-BE49-F238E27FC236}">
                <a16:creationId xmlns:a16="http://schemas.microsoft.com/office/drawing/2014/main" id="{368B4848-6021-43A4-A924-244574B136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2674" y="5913116"/>
            <a:ext cx="1509326" cy="94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367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6B086509-1281-468A-AAAC-1BBEDAE75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EA73850-2107-4E65-85FE-EDD3F45FCD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62000"/>
            <a:ext cx="4053525" cy="533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BFD92F-9994-4F17-8E71-B7F81199C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751" y="804270"/>
            <a:ext cx="3616348" cy="1322637"/>
          </a:xfrm>
        </p:spPr>
        <p:txBody>
          <a:bodyPr>
            <a:noAutofit/>
          </a:bodyPr>
          <a:lstStyle/>
          <a:p>
            <a:r>
              <a:rPr lang="en-US" sz="2800" dirty="0"/>
              <a:t>Entering Time: </a:t>
            </a:r>
            <a:br>
              <a:rPr lang="en-US" sz="2800" dirty="0"/>
            </a:br>
            <a:r>
              <a:rPr lang="en-US" sz="2800" dirty="0"/>
              <a:t>Time Tracker (Harder)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981C8-3F62-4AE0-8823-A8DDE991B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49" y="2126906"/>
            <a:ext cx="3978511" cy="4011363"/>
          </a:xfrm>
        </p:spPr>
        <p:txBody>
          <a:bodyPr anchor="t">
            <a:normAutofit fontScale="92500" lnSpcReduction="10000"/>
          </a:bodyPr>
          <a:lstStyle/>
          <a:p>
            <a:pPr>
              <a:buClr>
                <a:schemeClr val="bg1"/>
              </a:buClr>
            </a:pPr>
            <a:r>
              <a:rPr lang="en-US" sz="1600" dirty="0">
                <a:solidFill>
                  <a:srgbClr val="FFFFFF"/>
                </a:solidFill>
              </a:rPr>
              <a:t>There are two ways to enter time in </a:t>
            </a:r>
            <a:r>
              <a:rPr lang="en-US" sz="1600" dirty="0" err="1">
                <a:solidFill>
                  <a:srgbClr val="FFFFFF"/>
                </a:solidFill>
              </a:rPr>
              <a:t>Clockify</a:t>
            </a:r>
            <a:r>
              <a:rPr lang="en-US" sz="1600" dirty="0">
                <a:solidFill>
                  <a:srgbClr val="FFFFFF"/>
                </a:solidFill>
              </a:rPr>
              <a:t>. The first way is through the timesheet.</a:t>
            </a:r>
          </a:p>
          <a:p>
            <a:pPr>
              <a:buClr>
                <a:schemeClr val="bg1"/>
              </a:buClr>
            </a:pPr>
            <a:r>
              <a:rPr lang="en-US" sz="1600" dirty="0">
                <a:solidFill>
                  <a:srgbClr val="FFFFFF"/>
                </a:solidFill>
              </a:rPr>
              <a:t>To enter your time on the Timesheet follow these steps:</a:t>
            </a:r>
          </a:p>
          <a:p>
            <a:pPr marL="845820" lvl="1" indent="-342900">
              <a:buClr>
                <a:schemeClr val="bg1"/>
              </a:buClr>
              <a:buFont typeface="+mj-lt"/>
              <a:buAutoNum type="arabicPeriod"/>
            </a:pPr>
            <a:r>
              <a:rPr lang="en-US" sz="1600" b="1" dirty="0">
                <a:solidFill>
                  <a:srgbClr val="FFFFFF"/>
                </a:solidFill>
              </a:rPr>
              <a:t>Select Manual Entry: </a:t>
            </a:r>
            <a:r>
              <a:rPr lang="en-US" sz="1600" dirty="0">
                <a:solidFill>
                  <a:srgbClr val="FFFFFF"/>
                </a:solidFill>
              </a:rPr>
              <a:t>There are two options, timer or manual entry. The bottom button is manual entry</a:t>
            </a:r>
            <a:endParaRPr lang="en-US" sz="1600" b="1" dirty="0">
              <a:solidFill>
                <a:srgbClr val="FFFFFF"/>
              </a:solidFill>
            </a:endParaRPr>
          </a:p>
          <a:p>
            <a:pPr marL="845820" lvl="1" indent="-342900">
              <a:buClr>
                <a:schemeClr val="bg1"/>
              </a:buClr>
              <a:buFont typeface="+mj-lt"/>
              <a:buAutoNum type="arabicPeriod"/>
            </a:pPr>
            <a:r>
              <a:rPr lang="en-US" sz="1600" b="1" dirty="0">
                <a:solidFill>
                  <a:srgbClr val="FFFFFF"/>
                </a:solidFill>
              </a:rPr>
              <a:t>Enter Description: </a:t>
            </a:r>
            <a:r>
              <a:rPr lang="en-US" sz="1600" dirty="0">
                <a:solidFill>
                  <a:srgbClr val="FFFFFF"/>
                </a:solidFill>
              </a:rPr>
              <a:t>Add a description of what the tutoring sessions consisted of (ex. Two Digit Addition) </a:t>
            </a:r>
          </a:p>
          <a:p>
            <a:pPr marL="845820" lvl="1" indent="-342900">
              <a:buClr>
                <a:schemeClr val="bg1"/>
              </a:buClr>
              <a:buFont typeface="+mj-lt"/>
              <a:buAutoNum type="arabicPeriod"/>
            </a:pPr>
            <a:r>
              <a:rPr lang="en-US" sz="1600" b="1" dirty="0">
                <a:solidFill>
                  <a:srgbClr val="FFFFFF"/>
                </a:solidFill>
              </a:rPr>
              <a:t>Select Project: </a:t>
            </a:r>
            <a:r>
              <a:rPr lang="en-US" sz="1600" dirty="0">
                <a:solidFill>
                  <a:srgbClr val="FFFFFF"/>
                </a:solidFill>
              </a:rPr>
              <a:t>This will be either your students name or your class name </a:t>
            </a:r>
          </a:p>
          <a:p>
            <a:pPr marL="845820" lvl="1" indent="-342900">
              <a:buClr>
                <a:schemeClr val="bg1"/>
              </a:buClr>
              <a:buFont typeface="+mj-lt"/>
              <a:buAutoNum type="arabicPeriod"/>
            </a:pPr>
            <a:r>
              <a:rPr lang="en-US" sz="1600" b="1" dirty="0">
                <a:solidFill>
                  <a:srgbClr val="FFFFFF"/>
                </a:solidFill>
              </a:rPr>
              <a:t>Enter Time: </a:t>
            </a:r>
            <a:r>
              <a:rPr lang="en-US" sz="1600" dirty="0">
                <a:solidFill>
                  <a:srgbClr val="FFFFFF"/>
                </a:solidFill>
              </a:rPr>
              <a:t>Select the start and end time you were tutoring</a:t>
            </a:r>
          </a:p>
          <a:p>
            <a:pPr marL="845820" lvl="1" indent="-342900">
              <a:buClr>
                <a:schemeClr val="bg1"/>
              </a:buClr>
              <a:buFont typeface="+mj-lt"/>
              <a:buAutoNum type="arabicPeriod"/>
            </a:pPr>
            <a:r>
              <a:rPr lang="en-US" sz="1600" b="1" dirty="0">
                <a:solidFill>
                  <a:srgbClr val="FFFFFF"/>
                </a:solidFill>
              </a:rPr>
              <a:t>Select Day: </a:t>
            </a:r>
            <a:r>
              <a:rPr lang="en-US" sz="1600" dirty="0">
                <a:solidFill>
                  <a:srgbClr val="FFFFFF"/>
                </a:solidFill>
              </a:rPr>
              <a:t>Click on the timeslot under that day you tutored</a:t>
            </a:r>
          </a:p>
          <a:p>
            <a:pPr marL="845820" lvl="1" indent="-342900">
              <a:buClr>
                <a:schemeClr val="bg1"/>
              </a:buClr>
              <a:buFont typeface="+mj-lt"/>
              <a:buAutoNum type="arabicPeriod"/>
            </a:pPr>
            <a:r>
              <a:rPr lang="en-US" sz="1600" b="1" dirty="0">
                <a:solidFill>
                  <a:srgbClr val="FFFFFF"/>
                </a:solidFill>
              </a:rPr>
              <a:t>Click Add</a:t>
            </a:r>
          </a:p>
          <a:p>
            <a:pPr lvl="1">
              <a:buClr>
                <a:schemeClr val="bg1"/>
              </a:buClr>
            </a:pPr>
            <a:endParaRPr lang="en-US" sz="1600" dirty="0">
              <a:solidFill>
                <a:srgbClr val="FFFFFF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D15B7F9-5243-4E7C-8D2D-93F2BED86A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6778" y="2152779"/>
            <a:ext cx="7903395" cy="2552442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6A1D1718-14C6-496F-8209-305F8DB61B07}"/>
              </a:ext>
            </a:extLst>
          </p:cNvPr>
          <p:cNvSpPr txBox="1"/>
          <p:nvPr/>
        </p:nvSpPr>
        <p:spPr>
          <a:xfrm>
            <a:off x="11872458" y="2279275"/>
            <a:ext cx="371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accent6"/>
                </a:solidFill>
              </a:rPr>
              <a:t>1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7283347-27E3-482C-B833-0ABBC6DD43DD}"/>
              </a:ext>
            </a:extLst>
          </p:cNvPr>
          <p:cNvSpPr txBox="1"/>
          <p:nvPr/>
        </p:nvSpPr>
        <p:spPr>
          <a:xfrm>
            <a:off x="5081948" y="2234535"/>
            <a:ext cx="37178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>
                <a:solidFill>
                  <a:schemeClr val="accent6"/>
                </a:solidFill>
              </a:rPr>
              <a:t>2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14313CB-B9F8-4C27-84FF-1734C11B9E3A}"/>
              </a:ext>
            </a:extLst>
          </p:cNvPr>
          <p:cNvSpPr txBox="1"/>
          <p:nvPr/>
        </p:nvSpPr>
        <p:spPr>
          <a:xfrm>
            <a:off x="7965642" y="2228004"/>
            <a:ext cx="37178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>
                <a:solidFill>
                  <a:schemeClr val="accent6"/>
                </a:solidFill>
              </a:rPr>
              <a:t>3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50FE596-57B7-4417-AB22-4A02F8C905FB}"/>
              </a:ext>
            </a:extLst>
          </p:cNvPr>
          <p:cNvSpPr txBox="1"/>
          <p:nvPr/>
        </p:nvSpPr>
        <p:spPr>
          <a:xfrm>
            <a:off x="8686276" y="2234535"/>
            <a:ext cx="37178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>
                <a:solidFill>
                  <a:schemeClr val="accent6"/>
                </a:solidFill>
              </a:rPr>
              <a:t>4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B15E59F-7ECD-43A9-9458-354BF65C56D1}"/>
              </a:ext>
            </a:extLst>
          </p:cNvPr>
          <p:cNvSpPr txBox="1"/>
          <p:nvPr/>
        </p:nvSpPr>
        <p:spPr>
          <a:xfrm>
            <a:off x="10263586" y="2228004"/>
            <a:ext cx="37178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>
                <a:solidFill>
                  <a:schemeClr val="accent6"/>
                </a:solidFill>
              </a:rPr>
              <a:t>5</a:t>
            </a:r>
            <a:endParaRPr lang="en-US" b="1" dirty="0">
              <a:solidFill>
                <a:schemeClr val="accent6"/>
              </a:solidFill>
            </a:endParaRPr>
          </a:p>
        </p:txBody>
      </p:sp>
      <p:pic>
        <p:nvPicPr>
          <p:cNvPr id="12" name="Picture 11" descr="A close up of a logo&#10;&#10;Description automatically generated">
            <a:extLst>
              <a:ext uri="{FF2B5EF4-FFF2-40B4-BE49-F238E27FC236}">
                <a16:creationId xmlns:a16="http://schemas.microsoft.com/office/drawing/2014/main" id="{F7206858-470C-4044-B8C4-AC879134CC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2674" y="5913116"/>
            <a:ext cx="1509326" cy="94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994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40DCEEEA-6FE7-4541-9EB2-EF754066EE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3A72D00-0CA4-4A88-86CE-B1FB393C52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A1DFCBE5-52C1-48A9-89CF-E7D68CCA1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B17C8F6-D357-4254-BBAC-96B01EEBE1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47203"/>
            <a:ext cx="11707367" cy="257262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662D32-1D64-467F-A98C-11E609ED9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691" y="4049486"/>
            <a:ext cx="4825480" cy="18832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400" dirty="0"/>
              <a:t>Entering Time: Mobile</a:t>
            </a:r>
          </a:p>
        </p:txBody>
      </p:sp>
      <p:pic>
        <p:nvPicPr>
          <p:cNvPr id="15" name="Content Placeholder 14" descr="A screenshot of a cell phone&#10;&#10;Description automatically generated">
            <a:extLst>
              <a:ext uri="{FF2B5EF4-FFF2-40B4-BE49-F238E27FC236}">
                <a16:creationId xmlns:a16="http://schemas.microsoft.com/office/drawing/2014/main" id="{9AE3AD21-B2B3-4393-B9F5-936D9965C17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277" y="208887"/>
            <a:ext cx="1519920" cy="3286314"/>
          </a:xfrm>
          <a:prstGeom prst="rect">
            <a:avLst/>
          </a:prstGeom>
        </p:spPr>
      </p:pic>
      <p:pic>
        <p:nvPicPr>
          <p:cNvPr id="21" name="Picture 20" descr="A screenshot of a cell phone&#10;&#10;Description automatically generated">
            <a:extLst>
              <a:ext uri="{FF2B5EF4-FFF2-40B4-BE49-F238E27FC236}">
                <a16:creationId xmlns:a16="http://schemas.microsoft.com/office/drawing/2014/main" id="{C1A78B12-4D62-4E07-B88C-0B61C8ACE4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1763" y="208887"/>
            <a:ext cx="1519920" cy="3286315"/>
          </a:xfrm>
          <a:prstGeom prst="rect">
            <a:avLst/>
          </a:prstGeom>
        </p:spPr>
      </p:pic>
      <p:pic>
        <p:nvPicPr>
          <p:cNvPr id="18" name="Picture 17" descr="A screenshot of a cell phone&#10;&#10;Description automatically generated">
            <a:extLst>
              <a:ext uri="{FF2B5EF4-FFF2-40B4-BE49-F238E27FC236}">
                <a16:creationId xmlns:a16="http://schemas.microsoft.com/office/drawing/2014/main" id="{BDFF4FBB-407A-44C3-8B18-5D32FFD8909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020" y="208887"/>
            <a:ext cx="1519920" cy="3286314"/>
          </a:xfrm>
          <a:prstGeom prst="rect">
            <a:avLst/>
          </a:prstGeom>
        </p:spPr>
      </p:pic>
      <p:pic>
        <p:nvPicPr>
          <p:cNvPr id="6" name="Content Placeholder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578FFE8B-704F-444D-81D7-E1BCD9F5AFA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6506" y="208887"/>
            <a:ext cx="1519920" cy="3286314"/>
          </a:xfrm>
          <a:prstGeom prst="rect">
            <a:avLst/>
          </a:prstGeom>
        </p:spPr>
      </p:pic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ED4F9738-259E-4789-AFD6-05B933C9A3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38316" y="3938092"/>
            <a:ext cx="4846151" cy="2106016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>
              <a:buClr>
                <a:schemeClr val="bg1"/>
              </a:buClr>
            </a:pPr>
            <a:r>
              <a:rPr lang="en-US" sz="1800" dirty="0" err="1">
                <a:solidFill>
                  <a:srgbClr val="FFFFFF"/>
                </a:solidFill>
              </a:rPr>
              <a:t>Clockify</a:t>
            </a:r>
            <a:r>
              <a:rPr lang="en-US" sz="1800" dirty="0">
                <a:solidFill>
                  <a:srgbClr val="FFFFFF"/>
                </a:solidFill>
              </a:rPr>
              <a:t> also has a mobile app for iPhone and Android</a:t>
            </a:r>
          </a:p>
          <a:p>
            <a:pPr>
              <a:buClr>
                <a:schemeClr val="bg1"/>
              </a:buClr>
            </a:pPr>
            <a:r>
              <a:rPr lang="en-US" sz="1800" dirty="0">
                <a:solidFill>
                  <a:srgbClr val="FFFFFF"/>
                </a:solidFill>
              </a:rPr>
              <a:t>The Menu Bar and functionality are almost exactly the same as on the computer</a:t>
            </a:r>
          </a:p>
          <a:p>
            <a:pPr>
              <a:buClr>
                <a:schemeClr val="bg1"/>
              </a:buClr>
            </a:pPr>
            <a:r>
              <a:rPr lang="en-US" sz="1800" dirty="0">
                <a:solidFill>
                  <a:srgbClr val="FFFFFF"/>
                </a:solidFill>
              </a:rPr>
              <a:t>We recommend you download the app, so you can enter time immediately after a tutoring session!</a:t>
            </a:r>
          </a:p>
        </p:txBody>
      </p:sp>
      <p:pic>
        <p:nvPicPr>
          <p:cNvPr id="25" name="Picture 24" descr="A screenshot of a cell phone&#10;&#10;Description automatically generated">
            <a:extLst>
              <a:ext uri="{FF2B5EF4-FFF2-40B4-BE49-F238E27FC236}">
                <a16:creationId xmlns:a16="http://schemas.microsoft.com/office/drawing/2014/main" id="{EBCDCFF1-3B63-440F-A202-F5D55355F98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534" y="207300"/>
            <a:ext cx="1519920" cy="3289488"/>
          </a:xfrm>
          <a:prstGeom prst="rect">
            <a:avLst/>
          </a:prstGeom>
        </p:spPr>
      </p:pic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5BD5CD75-6181-48F3-AC5D-54C8452E616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2674" y="5913116"/>
            <a:ext cx="1509326" cy="94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193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0516254-1D9F-4F3A-9870-3A3280BE2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45796FC-5222-4D59-BD96-74732E9AD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9116" y="864108"/>
            <a:ext cx="3073914" cy="5120639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Questions?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C14672B-27A5-4CDA-ABAF-5E4CF4B41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128693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D89589C-2C90-4407-A995-05EC3DD7A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51129" y="2085681"/>
            <a:ext cx="0" cy="268663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528168-517B-47CD-801D-9936C420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9229" y="864108"/>
            <a:ext cx="5910677" cy="5120640"/>
          </a:xfrm>
        </p:spPr>
        <p:txBody>
          <a:bodyPr>
            <a:normAutofit/>
          </a:bodyPr>
          <a:lstStyle/>
          <a:p>
            <a:r>
              <a:rPr lang="en-US" dirty="0"/>
              <a:t>How often should I enter my time?</a:t>
            </a:r>
          </a:p>
          <a:p>
            <a:pPr lvl="1"/>
            <a:r>
              <a:rPr lang="en-US" dirty="0"/>
              <a:t>Immediately after tutoring! Download the App on your phone for easy access.</a:t>
            </a:r>
          </a:p>
          <a:p>
            <a:r>
              <a:rPr lang="en-US" dirty="0"/>
              <a:t>What if I enter my time wrong?</a:t>
            </a:r>
          </a:p>
          <a:p>
            <a:pPr lvl="1"/>
            <a:r>
              <a:rPr lang="en-US" dirty="0"/>
              <a:t>You can edit your time entries</a:t>
            </a:r>
          </a:p>
          <a:p>
            <a:r>
              <a:rPr lang="en-US" dirty="0"/>
              <a:t>Help! I forgot my password!</a:t>
            </a:r>
          </a:p>
          <a:p>
            <a:pPr lvl="1"/>
            <a:r>
              <a:rPr lang="en-US" dirty="0"/>
              <a:t>Use the “Forgot Password?” button to reset it!</a:t>
            </a:r>
          </a:p>
          <a:p>
            <a:r>
              <a:rPr lang="en-US" dirty="0"/>
              <a:t>I never got the sign-up email. What gives?</a:t>
            </a:r>
          </a:p>
          <a:p>
            <a:pPr lvl="1"/>
            <a:r>
              <a:rPr lang="en-US" dirty="0"/>
              <a:t>Send an email to Joanne and we’ll get </a:t>
            </a:r>
            <a:r>
              <a:rPr lang="en-US"/>
              <a:t>that sorted away</a:t>
            </a:r>
            <a:endParaRPr lang="en-US" dirty="0"/>
          </a:p>
          <a:p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A206779-5C74-4555-94BC-5845C92EC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83988" y="767825"/>
            <a:ext cx="508012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A close up of a logo&#10;&#10;Description automatically generated">
            <a:extLst>
              <a:ext uri="{FF2B5EF4-FFF2-40B4-BE49-F238E27FC236}">
                <a16:creationId xmlns:a16="http://schemas.microsoft.com/office/drawing/2014/main" id="{62115031-30B3-4417-954D-005C3A18B1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8486" y="5937830"/>
            <a:ext cx="1509326" cy="94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253966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509</Words>
  <Application>Microsoft Office PowerPoint</Application>
  <PresentationFormat>Widescreen</PresentationFormat>
  <Paragraphs>68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Corbel</vt:lpstr>
      <vt:lpstr>Wingdings 2</vt:lpstr>
      <vt:lpstr>Frame</vt:lpstr>
      <vt:lpstr>Clockify Training</vt:lpstr>
      <vt:lpstr>What is Clockify?</vt:lpstr>
      <vt:lpstr>How to use Clockify!</vt:lpstr>
      <vt:lpstr>Signing Up</vt:lpstr>
      <vt:lpstr>Navigating Clockify:  Menu Bar</vt:lpstr>
      <vt:lpstr>Entering Time: Timesheet (Easiest)</vt:lpstr>
      <vt:lpstr>Entering Time:  Time Tracker (Harder)</vt:lpstr>
      <vt:lpstr>Entering Time: Mobile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Clockify Training</dc:title>
  <dc:creator>Sanjee Choudhuri</dc:creator>
  <cp:lastModifiedBy>Sanjee Choudhuri</cp:lastModifiedBy>
  <cp:revision>2</cp:revision>
  <dcterms:created xsi:type="dcterms:W3CDTF">2020-07-16T06:42:54Z</dcterms:created>
  <dcterms:modified xsi:type="dcterms:W3CDTF">2020-07-16T16:44:19Z</dcterms:modified>
</cp:coreProperties>
</file>